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8" r:id="rId5"/>
    <p:sldMasterId id="2147483740" r:id="rId6"/>
  </p:sldMasterIdLst>
  <p:notesMasterIdLst>
    <p:notesMasterId r:id="rId32"/>
  </p:notesMasterIdLst>
  <p:sldIdLst>
    <p:sldId id="278" r:id="rId7"/>
    <p:sldId id="257" r:id="rId8"/>
    <p:sldId id="282" r:id="rId9"/>
    <p:sldId id="268" r:id="rId10"/>
    <p:sldId id="269" r:id="rId11"/>
    <p:sldId id="283" r:id="rId12"/>
    <p:sldId id="270" r:id="rId13"/>
    <p:sldId id="284" r:id="rId14"/>
    <p:sldId id="271" r:id="rId15"/>
    <p:sldId id="285" r:id="rId16"/>
    <p:sldId id="259" r:id="rId17"/>
    <p:sldId id="261" r:id="rId18"/>
    <p:sldId id="274" r:id="rId19"/>
    <p:sldId id="296" r:id="rId20"/>
    <p:sldId id="260" r:id="rId21"/>
    <p:sldId id="287" r:id="rId22"/>
    <p:sldId id="262" r:id="rId23"/>
    <p:sldId id="297" r:id="rId24"/>
    <p:sldId id="293" r:id="rId25"/>
    <p:sldId id="294" r:id="rId26"/>
    <p:sldId id="295" r:id="rId27"/>
    <p:sldId id="286" r:id="rId28"/>
    <p:sldId id="290" r:id="rId29"/>
    <p:sldId id="299" r:id="rId30"/>
    <p:sldId id="281" r:id="rId31"/>
  </p:sldIdLst>
  <p:sldSz cx="12192000" cy="6858000"/>
  <p:notesSz cx="6858000" cy="9144000"/>
  <p:embeddedFontLst>
    <p:embeddedFont>
      <p:font typeface="Arial Black" panose="020B0A04020102020204" pitchFamily="34" charset="0"/>
      <p:bold r:id="rId33"/>
    </p:embeddedFont>
    <p:embeddedFont>
      <p:font typeface="Arial Nova" panose="020B0504020202020204" pitchFamily="34" charset="0"/>
      <p:regular r:id="rId34"/>
      <p:bold r:id="rId35"/>
      <p:italic r:id="rId36"/>
      <p:boldItalic r:id="rId37"/>
    </p:embeddedFont>
    <p:embeddedFont>
      <p:font typeface="Inter" panose="020B0604020202020204" charset="0"/>
      <p:regular r:id="rId38"/>
      <p:bold r:id="rId39"/>
      <p:italic r:id="rId40"/>
      <p:boldItalic r:id="rId41"/>
    </p:embeddedFont>
    <p:embeddedFont>
      <p:font typeface="Segoe UI" panose="020B0502040204020203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brey Barton" initials="AB" lastIdx="9" clrIdx="0">
    <p:extLst>
      <p:ext uri="{19B8F6BF-5375-455C-9EA6-DF929625EA0E}">
        <p15:presenceInfo xmlns:p15="http://schemas.microsoft.com/office/powerpoint/2012/main" userId="S::Aubrey.Henning@nortek.com::29ece503-e2a3-4773-a4df-f7bfac6a670c" providerId="AD"/>
      </p:ext>
    </p:extLst>
  </p:cmAuthor>
  <p:cmAuthor id="2" name="David Madson" initials="DM" lastIdx="6" clrIdx="1">
    <p:extLst>
      <p:ext uri="{19B8F6BF-5375-455C-9EA6-DF929625EA0E}">
        <p15:presenceInfo xmlns:p15="http://schemas.microsoft.com/office/powerpoint/2012/main" userId="S::david.madson@nortek.com::258b60b9-18c1-4a34-8104-41d86b6d0b66" providerId="AD"/>
      </p:ext>
    </p:extLst>
  </p:cmAuthor>
  <p:cmAuthor id="3" name="Brandon Bossung" initials="BB" lastIdx="4" clrIdx="2">
    <p:extLst>
      <p:ext uri="{19B8F6BF-5375-455C-9EA6-DF929625EA0E}">
        <p15:presenceInfo xmlns:p15="http://schemas.microsoft.com/office/powerpoint/2012/main" userId="S::brandon.bossung@nortek.com::22f54e1a-3422-4d90-bcac-1d3b39aeb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192"/>
    <a:srgbClr val="9F1C37"/>
    <a:srgbClr val="A80532"/>
    <a:srgbClr val="FFFFFF"/>
    <a:srgbClr val="526175"/>
    <a:srgbClr val="960000"/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261FE-96BF-40AB-AFC5-B25E0CFD571A}" v="77" dt="2024-02-07T03:44:53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91769" autoAdjust="0"/>
  </p:normalViewPr>
  <p:slideViewPr>
    <p:cSldViewPr snapToGrid="0">
      <p:cViewPr varScale="1">
        <p:scale>
          <a:sx n="116" d="100"/>
          <a:sy n="11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2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onna Courtney" userId="b3fff1e7-80a8-4f6c-a1cf-4626f9b588dc" providerId="ADAL" clId="{C13261FE-96BF-40AB-AFC5-B25E0CFD571A}"/>
    <pc:docChg chg="undo custSel addSld delSld modSld">
      <pc:chgData name="Madonna Courtney" userId="b3fff1e7-80a8-4f6c-a1cf-4626f9b588dc" providerId="ADAL" clId="{C13261FE-96BF-40AB-AFC5-B25E0CFD571A}" dt="2024-02-07T03:44:45.736" v="130"/>
      <pc:docMkLst>
        <pc:docMk/>
      </pc:docMkLst>
      <pc:sldChg chg="modSp mod">
        <pc:chgData name="Madonna Courtney" userId="b3fff1e7-80a8-4f6c-a1cf-4626f9b588dc" providerId="ADAL" clId="{C13261FE-96BF-40AB-AFC5-B25E0CFD571A}" dt="2024-02-07T03:36:39.437" v="123" actId="113"/>
        <pc:sldMkLst>
          <pc:docMk/>
          <pc:sldMk cId="1952342236" sldId="278"/>
        </pc:sldMkLst>
        <pc:spChg chg="mod">
          <ac:chgData name="Madonna Courtney" userId="b3fff1e7-80a8-4f6c-a1cf-4626f9b588dc" providerId="ADAL" clId="{C13261FE-96BF-40AB-AFC5-B25E0CFD571A}" dt="2024-02-07T03:36:39.437" v="123" actId="113"/>
          <ac:spMkLst>
            <pc:docMk/>
            <pc:sldMk cId="1952342236" sldId="278"/>
            <ac:spMk id="3" creationId="{55FA1ACE-C844-45CE-BD6A-C0A0A4231B94}"/>
          </ac:spMkLst>
        </pc:spChg>
      </pc:sldChg>
      <pc:sldChg chg="addSp modSp mod">
        <pc:chgData name="Madonna Courtney" userId="b3fff1e7-80a8-4f6c-a1cf-4626f9b588dc" providerId="ADAL" clId="{C13261FE-96BF-40AB-AFC5-B25E0CFD571A}" dt="2024-02-07T03:39:17.965" v="128" actId="931"/>
        <pc:sldMkLst>
          <pc:docMk/>
          <pc:sldMk cId="2267539547" sldId="281"/>
        </pc:sldMkLst>
        <pc:spChg chg="mod">
          <ac:chgData name="Madonna Courtney" userId="b3fff1e7-80a8-4f6c-a1cf-4626f9b588dc" providerId="ADAL" clId="{C13261FE-96BF-40AB-AFC5-B25E0CFD571A}" dt="2024-02-07T03:38:13.166" v="126" actId="1076"/>
          <ac:spMkLst>
            <pc:docMk/>
            <pc:sldMk cId="2267539547" sldId="281"/>
            <ac:spMk id="2" creationId="{DE17900E-EB09-4BFB-8C70-C7B936D31C5D}"/>
          </ac:spMkLst>
        </pc:spChg>
        <pc:picChg chg="add mod">
          <ac:chgData name="Madonna Courtney" userId="b3fff1e7-80a8-4f6c-a1cf-4626f9b588dc" providerId="ADAL" clId="{C13261FE-96BF-40AB-AFC5-B25E0CFD571A}" dt="2024-02-07T03:38:38.989" v="127" actId="931"/>
          <ac:picMkLst>
            <pc:docMk/>
            <pc:sldMk cId="2267539547" sldId="281"/>
            <ac:picMk id="4" creationId="{21A2AC8E-CE83-7D30-59F5-64989A435741}"/>
          </ac:picMkLst>
        </pc:picChg>
        <pc:picChg chg="add mod">
          <ac:chgData name="Madonna Courtney" userId="b3fff1e7-80a8-4f6c-a1cf-4626f9b588dc" providerId="ADAL" clId="{C13261FE-96BF-40AB-AFC5-B25E0CFD571A}" dt="2024-02-07T03:39:17.965" v="128" actId="931"/>
          <ac:picMkLst>
            <pc:docMk/>
            <pc:sldMk cId="2267539547" sldId="281"/>
            <ac:picMk id="6" creationId="{D6CDD9D3-B932-D581-748D-8E700CC5227F}"/>
          </ac:picMkLst>
        </pc:picChg>
      </pc:sldChg>
      <pc:sldChg chg="modSp">
        <pc:chgData name="Madonna Courtney" userId="b3fff1e7-80a8-4f6c-a1cf-4626f9b588dc" providerId="ADAL" clId="{C13261FE-96BF-40AB-AFC5-B25E0CFD571A}" dt="2024-02-07T03:30:48.844" v="44" actId="113"/>
        <pc:sldMkLst>
          <pc:docMk/>
          <pc:sldMk cId="838359445" sldId="286"/>
        </pc:sldMkLst>
        <pc:graphicFrameChg chg="mod">
          <ac:chgData name="Madonna Courtney" userId="b3fff1e7-80a8-4f6c-a1cf-4626f9b588dc" providerId="ADAL" clId="{C13261FE-96BF-40AB-AFC5-B25E0CFD571A}" dt="2024-02-07T03:30:48.844" v="44" actId="113"/>
          <ac:graphicFrameMkLst>
            <pc:docMk/>
            <pc:sldMk cId="838359445" sldId="286"/>
            <ac:graphicFrameMk id="4" creationId="{9206FC14-47D6-4ADA-A480-0F1AEAA72A92}"/>
          </ac:graphicFrameMkLst>
        </pc:graphicFrameChg>
      </pc:sldChg>
      <pc:sldChg chg="modSp">
        <pc:chgData name="Madonna Courtney" userId="b3fff1e7-80a8-4f6c-a1cf-4626f9b588dc" providerId="ADAL" clId="{C13261FE-96BF-40AB-AFC5-B25E0CFD571A}" dt="2024-02-07T03:44:45.736" v="130"/>
        <pc:sldMkLst>
          <pc:docMk/>
          <pc:sldMk cId="1367436791" sldId="295"/>
        </pc:sldMkLst>
        <pc:spChg chg="mod">
          <ac:chgData name="Madonna Courtney" userId="b3fff1e7-80a8-4f6c-a1cf-4626f9b588dc" providerId="ADAL" clId="{C13261FE-96BF-40AB-AFC5-B25E0CFD571A}" dt="2024-02-07T03:44:45.736" v="130"/>
          <ac:spMkLst>
            <pc:docMk/>
            <pc:sldMk cId="1367436791" sldId="295"/>
            <ac:spMk id="3" creationId="{1B90CCD0-7941-47B1-8C93-B5C0BC8CB247}"/>
          </ac:spMkLst>
        </pc:spChg>
      </pc:sldChg>
      <pc:sldChg chg="del">
        <pc:chgData name="Madonna Courtney" userId="b3fff1e7-80a8-4f6c-a1cf-4626f9b588dc" providerId="ADAL" clId="{C13261FE-96BF-40AB-AFC5-B25E0CFD571A}" dt="2024-02-07T03:44:14.199" v="129" actId="47"/>
        <pc:sldMkLst>
          <pc:docMk/>
          <pc:sldMk cId="0" sldId="298"/>
        </pc:sldMkLst>
      </pc:sldChg>
      <pc:sldChg chg="addSp delSp modSp add mod">
        <pc:chgData name="Madonna Courtney" userId="b3fff1e7-80a8-4f6c-a1cf-4626f9b588dc" providerId="ADAL" clId="{C13261FE-96BF-40AB-AFC5-B25E0CFD571A}" dt="2024-02-07T03:37:51.062" v="125" actId="108"/>
        <pc:sldMkLst>
          <pc:docMk/>
          <pc:sldMk cId="3862413599" sldId="299"/>
        </pc:sldMkLst>
        <pc:spChg chg="add del mod">
          <ac:chgData name="Madonna Courtney" userId="b3fff1e7-80a8-4f6c-a1cf-4626f9b588dc" providerId="ADAL" clId="{C13261FE-96BF-40AB-AFC5-B25E0CFD571A}" dt="2024-02-07T03:28:00.096" v="3" actId="478"/>
          <ac:spMkLst>
            <pc:docMk/>
            <pc:sldMk cId="3862413599" sldId="299"/>
            <ac:spMk id="4" creationId="{03642C51-6323-3326-6547-7F4ED69D3670}"/>
          </ac:spMkLst>
        </pc:spChg>
        <pc:spChg chg="add del mod">
          <ac:chgData name="Madonna Courtney" userId="b3fff1e7-80a8-4f6c-a1cf-4626f9b588dc" providerId="ADAL" clId="{C13261FE-96BF-40AB-AFC5-B25E0CFD571A}" dt="2024-02-07T03:28:14.473" v="5"/>
          <ac:spMkLst>
            <pc:docMk/>
            <pc:sldMk cId="3862413599" sldId="299"/>
            <ac:spMk id="6" creationId="{33667782-478E-70C1-7E15-58924F398061}"/>
          </ac:spMkLst>
        </pc:spChg>
        <pc:spChg chg="add mod">
          <ac:chgData name="Madonna Courtney" userId="b3fff1e7-80a8-4f6c-a1cf-4626f9b588dc" providerId="ADAL" clId="{C13261FE-96BF-40AB-AFC5-B25E0CFD571A}" dt="2024-02-07T03:28:55.125" v="21" actId="1076"/>
          <ac:spMkLst>
            <pc:docMk/>
            <pc:sldMk cId="3862413599" sldId="299"/>
            <ac:spMk id="7" creationId="{EFE0F0A7-3D54-6B5E-DA5B-78C03DB2F96B}"/>
          </ac:spMkLst>
        </pc:spChg>
        <pc:spChg chg="add del mod">
          <ac:chgData name="Madonna Courtney" userId="b3fff1e7-80a8-4f6c-a1cf-4626f9b588dc" providerId="ADAL" clId="{C13261FE-96BF-40AB-AFC5-B25E0CFD571A}" dt="2024-02-07T03:32:33.682" v="55" actId="478"/>
          <ac:spMkLst>
            <pc:docMk/>
            <pc:sldMk cId="3862413599" sldId="299"/>
            <ac:spMk id="10" creationId="{68208BC1-FE3D-1163-B57F-815D651E56DA}"/>
          </ac:spMkLst>
        </pc:spChg>
        <pc:spChg chg="add del mod">
          <ac:chgData name="Madonna Courtney" userId="b3fff1e7-80a8-4f6c-a1cf-4626f9b588dc" providerId="ADAL" clId="{C13261FE-96BF-40AB-AFC5-B25E0CFD571A}" dt="2024-02-07T03:34:50.956" v="88" actId="478"/>
          <ac:spMkLst>
            <pc:docMk/>
            <pc:sldMk cId="3862413599" sldId="299"/>
            <ac:spMk id="12" creationId="{3C24CA7B-D551-E094-DD0A-45C6CCFE6D2B}"/>
          </ac:spMkLst>
        </pc:spChg>
        <pc:spChg chg="add mod">
          <ac:chgData name="Madonna Courtney" userId="b3fff1e7-80a8-4f6c-a1cf-4626f9b588dc" providerId="ADAL" clId="{C13261FE-96BF-40AB-AFC5-B25E0CFD571A}" dt="2024-02-07T03:37:51.062" v="125" actId="108"/>
          <ac:spMkLst>
            <pc:docMk/>
            <pc:sldMk cId="3862413599" sldId="299"/>
            <ac:spMk id="13" creationId="{F1469C91-3FB8-0351-FA36-07B11C555F2E}"/>
          </ac:spMkLst>
        </pc:spChg>
        <pc:spChg chg="del">
          <ac:chgData name="Madonna Courtney" userId="b3fff1e7-80a8-4f6c-a1cf-4626f9b588dc" providerId="ADAL" clId="{C13261FE-96BF-40AB-AFC5-B25E0CFD571A}" dt="2024-02-07T03:28:11.969" v="4" actId="478"/>
          <ac:spMkLst>
            <pc:docMk/>
            <pc:sldMk cId="3862413599" sldId="299"/>
            <ac:spMk id="85" creationId="{FDB12C9B-90FC-3146-FBCD-354E224DB0BE}"/>
          </ac:spMkLst>
        </pc:spChg>
        <pc:spChg chg="del mod">
          <ac:chgData name="Madonna Courtney" userId="b3fff1e7-80a8-4f6c-a1cf-4626f9b588dc" providerId="ADAL" clId="{C13261FE-96BF-40AB-AFC5-B25E0CFD571A}" dt="2024-02-07T03:27:57.807" v="2" actId="478"/>
          <ac:spMkLst>
            <pc:docMk/>
            <pc:sldMk cId="3862413599" sldId="299"/>
            <ac:spMk id="86" creationId="{E3862595-2DA1-E7E4-F982-459EB287A5F4}"/>
          </ac:spMkLst>
        </pc:spChg>
        <pc:graphicFrameChg chg="add del mod">
          <ac:chgData name="Madonna Courtney" userId="b3fff1e7-80a8-4f6c-a1cf-4626f9b588dc" providerId="ADAL" clId="{C13261FE-96BF-40AB-AFC5-B25E0CFD571A}" dt="2024-02-07T03:34:45.963" v="87" actId="478"/>
          <ac:graphicFrameMkLst>
            <pc:docMk/>
            <pc:sldMk cId="3862413599" sldId="299"/>
            <ac:graphicFrameMk id="8" creationId="{95518876-41C3-FACB-7443-CF1E599316E0}"/>
          </ac:graphicFrameMkLst>
        </pc:graphicFrameChg>
        <pc:picChg chg="mod">
          <ac:chgData name="Madonna Courtney" userId="b3fff1e7-80a8-4f6c-a1cf-4626f9b588dc" providerId="ADAL" clId="{C13261FE-96BF-40AB-AFC5-B25E0CFD571A}" dt="2024-02-07T03:28:55.125" v="21" actId="1076"/>
          <ac:picMkLst>
            <pc:docMk/>
            <pc:sldMk cId="3862413599" sldId="299"/>
            <ac:picMk id="2" creationId="{BD438B30-6481-6BF7-237C-21F60F41254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70183-892C-4514-88A6-39878A76EA5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AF81E05C-590B-4C38-B3AA-8C3798CDEF94}">
      <dgm:prSet phldrT="[Text]" custT="1"/>
      <dgm:spPr/>
      <dgm:t>
        <a:bodyPr/>
        <a:lstStyle/>
        <a:p>
          <a:r>
            <a:rPr lang="en-US" sz="1800" dirty="0"/>
            <a:t>External Gas Connection</a:t>
          </a:r>
        </a:p>
        <a:p>
          <a:r>
            <a:rPr lang="en-US" sz="1800" dirty="0"/>
            <a:t>External Vent Connections</a:t>
          </a:r>
        </a:p>
        <a:p>
          <a:r>
            <a:rPr lang="en-US" sz="1800" dirty="0"/>
            <a:t>External Thermostat Connections</a:t>
          </a:r>
        </a:p>
        <a:p>
          <a:r>
            <a:rPr lang="en-US" sz="1800" dirty="0"/>
            <a:t>Built in Disconnect Switch in Separated Combustion models</a:t>
          </a:r>
        </a:p>
        <a:p>
          <a:endParaRPr lang="en-US" sz="1800" dirty="0"/>
        </a:p>
      </dgm:t>
    </dgm:pt>
    <dgm:pt modelId="{48C90B43-C26C-40EC-8391-E322B38C6271}" type="parTrans" cxnId="{477F5476-0B67-48AB-AD6C-07EA37D1F975}">
      <dgm:prSet/>
      <dgm:spPr/>
      <dgm:t>
        <a:bodyPr/>
        <a:lstStyle/>
        <a:p>
          <a:endParaRPr lang="en-US"/>
        </a:p>
      </dgm:t>
    </dgm:pt>
    <dgm:pt modelId="{9C66562B-12B8-4D28-9827-D95467EFB8D8}" type="sibTrans" cxnId="{477F5476-0B67-48AB-AD6C-07EA37D1F975}">
      <dgm:prSet/>
      <dgm:spPr/>
      <dgm:t>
        <a:bodyPr/>
        <a:lstStyle/>
        <a:p>
          <a:endParaRPr lang="en-US"/>
        </a:p>
      </dgm:t>
    </dgm:pt>
    <dgm:pt modelId="{DD54BBD5-CFF2-4BE3-8E14-95DE48D9B97E}">
      <dgm:prSet phldrT="[Text]" custT="1"/>
      <dgm:spPr/>
      <dgm:t>
        <a:bodyPr/>
        <a:lstStyle/>
        <a:p>
          <a:r>
            <a:rPr lang="en-US" sz="1800" dirty="0"/>
            <a:t>2 or 4-post Hanging</a:t>
          </a:r>
        </a:p>
        <a:p>
          <a:r>
            <a:rPr lang="en-US" sz="1800" dirty="0"/>
            <a:t>Low Profile Hangers</a:t>
          </a:r>
        </a:p>
        <a:p>
          <a:r>
            <a:rPr lang="en-US" sz="1800" dirty="0"/>
            <a:t>Adaptable to 1” pipe-hanging</a:t>
          </a:r>
        </a:p>
      </dgm:t>
    </dgm:pt>
    <dgm:pt modelId="{86A1591E-ABB0-4554-89F9-A04EDCD2260E}" type="parTrans" cxnId="{FDFD3EBC-D7CD-4F54-A46D-D98A072EB0AB}">
      <dgm:prSet/>
      <dgm:spPr/>
      <dgm:t>
        <a:bodyPr/>
        <a:lstStyle/>
        <a:p>
          <a:endParaRPr lang="en-US"/>
        </a:p>
      </dgm:t>
    </dgm:pt>
    <dgm:pt modelId="{E8A2E692-95C7-4471-9623-46701FEC1788}" type="sibTrans" cxnId="{FDFD3EBC-D7CD-4F54-A46D-D98A072EB0AB}">
      <dgm:prSet/>
      <dgm:spPr/>
      <dgm:t>
        <a:bodyPr/>
        <a:lstStyle/>
        <a:p>
          <a:endParaRPr lang="en-US"/>
        </a:p>
      </dgm:t>
    </dgm:pt>
    <dgm:pt modelId="{F838F8BC-B9EB-4FBA-A3F2-23DEB48FB24D}">
      <dgm:prSet phldrT="[Text]" custT="1"/>
      <dgm:spPr/>
      <dgm:t>
        <a:bodyPr/>
        <a:lstStyle/>
        <a:p>
          <a:r>
            <a:rPr lang="en-US" sz="1800" dirty="0"/>
            <a:t>Easy Access to Manual with QR code</a:t>
          </a:r>
        </a:p>
        <a:p>
          <a:r>
            <a:rPr lang="en-US" sz="1800" dirty="0"/>
            <a:t>Multiple Languages</a:t>
          </a:r>
        </a:p>
        <a:p>
          <a:r>
            <a:rPr lang="en-US" sz="1800" dirty="0"/>
            <a:t>Many Venting Options Available</a:t>
          </a:r>
        </a:p>
      </dgm:t>
    </dgm:pt>
    <dgm:pt modelId="{2B52110F-6054-4BA0-9214-966DB5EF88AA}" type="parTrans" cxnId="{ECFE5041-1530-4F9A-94C6-FACE00E032BB}">
      <dgm:prSet/>
      <dgm:spPr/>
      <dgm:t>
        <a:bodyPr/>
        <a:lstStyle/>
        <a:p>
          <a:endParaRPr lang="en-US"/>
        </a:p>
      </dgm:t>
    </dgm:pt>
    <dgm:pt modelId="{62B0CD6E-EE5C-48D7-854E-DC492B4FFBD1}" type="sibTrans" cxnId="{ECFE5041-1530-4F9A-94C6-FACE00E032BB}">
      <dgm:prSet/>
      <dgm:spPr/>
      <dgm:t>
        <a:bodyPr/>
        <a:lstStyle/>
        <a:p>
          <a:endParaRPr lang="en-US"/>
        </a:p>
      </dgm:t>
    </dgm:pt>
    <dgm:pt modelId="{2383B2BA-E686-45B9-94FE-ABC3F4BC507A}" type="pres">
      <dgm:prSet presAssocID="{5AE70183-892C-4514-88A6-39878A76EA5C}" presName="Name0" presStyleCnt="0">
        <dgm:presLayoutVars>
          <dgm:dir/>
          <dgm:resizeHandles val="exact"/>
        </dgm:presLayoutVars>
      </dgm:prSet>
      <dgm:spPr/>
    </dgm:pt>
    <dgm:pt modelId="{6A82427A-F69F-437A-874E-1AD68B4F8971}" type="pres">
      <dgm:prSet presAssocID="{AF81E05C-590B-4C38-B3AA-8C3798CDEF94}" presName="compNode" presStyleCnt="0"/>
      <dgm:spPr/>
    </dgm:pt>
    <dgm:pt modelId="{66278D1A-E376-47D1-8004-0E2A877D7F36}" type="pres">
      <dgm:prSet presAssocID="{AF81E05C-590B-4C38-B3AA-8C3798CDEF94}" presName="pictRect" presStyleLbl="node1" presStyleIdx="0" presStyleCnt="3" custScaleX="80394" custScaleY="108599" custLinFactNeighborX="-63" custLinFactNeighborY="-1032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D0482C7-D07F-4A02-812F-CB0BFBFDA5EF}" type="pres">
      <dgm:prSet presAssocID="{AF81E05C-590B-4C38-B3AA-8C3798CDEF94}" presName="textRect" presStyleLbl="revTx" presStyleIdx="0" presStyleCnt="3" custScaleY="160954" custLinFactNeighborX="-63" custLinFactNeighborY="28411">
        <dgm:presLayoutVars>
          <dgm:bulletEnabled val="1"/>
        </dgm:presLayoutVars>
      </dgm:prSet>
      <dgm:spPr/>
    </dgm:pt>
    <dgm:pt modelId="{7BB783D4-E8E1-49E4-ACA2-97251AB46104}" type="pres">
      <dgm:prSet presAssocID="{9C66562B-12B8-4D28-9827-D95467EFB8D8}" presName="sibTrans" presStyleLbl="sibTrans2D1" presStyleIdx="0" presStyleCnt="0"/>
      <dgm:spPr/>
    </dgm:pt>
    <dgm:pt modelId="{B3AEE511-19BA-4250-8168-3DCD0D1B1A24}" type="pres">
      <dgm:prSet presAssocID="{DD54BBD5-CFF2-4BE3-8E14-95DE48D9B97E}" presName="compNode" presStyleCnt="0"/>
      <dgm:spPr/>
    </dgm:pt>
    <dgm:pt modelId="{A8BF6F99-0B76-4184-9018-44B1F12B73B6}" type="pres">
      <dgm:prSet presAssocID="{DD54BBD5-CFF2-4BE3-8E14-95DE48D9B97E}" presName="pictRect" presStyleLbl="nod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70209E6-4987-44DB-ADE8-23A22CBEFCBC}" type="pres">
      <dgm:prSet presAssocID="{DD54BBD5-CFF2-4BE3-8E14-95DE48D9B97E}" presName="textRect" presStyleLbl="revTx" presStyleIdx="1" presStyleCnt="3">
        <dgm:presLayoutVars>
          <dgm:bulletEnabled val="1"/>
        </dgm:presLayoutVars>
      </dgm:prSet>
      <dgm:spPr/>
    </dgm:pt>
    <dgm:pt modelId="{938CE1C1-13C9-4022-B8EB-9A351B4A4C16}" type="pres">
      <dgm:prSet presAssocID="{E8A2E692-95C7-4471-9623-46701FEC1788}" presName="sibTrans" presStyleLbl="sibTrans2D1" presStyleIdx="0" presStyleCnt="0"/>
      <dgm:spPr/>
    </dgm:pt>
    <dgm:pt modelId="{D2E8D9C8-A22A-4238-BB96-DA2CDCE9CDE7}" type="pres">
      <dgm:prSet presAssocID="{F838F8BC-B9EB-4FBA-A3F2-23DEB48FB24D}" presName="compNode" presStyleCnt="0"/>
      <dgm:spPr/>
    </dgm:pt>
    <dgm:pt modelId="{CCC266BD-CB0D-4159-BA23-B21182DD0CBE}" type="pres">
      <dgm:prSet presAssocID="{F838F8BC-B9EB-4FBA-A3F2-23DEB48FB24D}" presName="pictRect" presStyleLbl="nod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A20ECB2-7F07-48CF-81CD-376D85C14D97}" type="pres">
      <dgm:prSet presAssocID="{F838F8BC-B9EB-4FBA-A3F2-23DEB48FB24D}" presName="textRect" presStyleLbl="revTx" presStyleIdx="2" presStyleCnt="3" custScaleY="132538" custLinFactNeighborX="309" custLinFactNeighborY="20009">
        <dgm:presLayoutVars>
          <dgm:bulletEnabled val="1"/>
        </dgm:presLayoutVars>
      </dgm:prSet>
      <dgm:spPr/>
    </dgm:pt>
  </dgm:ptLst>
  <dgm:cxnLst>
    <dgm:cxn modelId="{6AA5DC31-1198-4C09-BCB2-AE1CD1C95EFE}" type="presOf" srcId="{E8A2E692-95C7-4471-9623-46701FEC1788}" destId="{938CE1C1-13C9-4022-B8EB-9A351B4A4C16}" srcOrd="0" destOrd="0" presId="urn:microsoft.com/office/officeart/2005/8/layout/pList1"/>
    <dgm:cxn modelId="{AACB955C-A075-4B31-A360-309001D2E048}" type="presOf" srcId="{AF81E05C-590B-4C38-B3AA-8C3798CDEF94}" destId="{CD0482C7-D07F-4A02-812F-CB0BFBFDA5EF}" srcOrd="0" destOrd="0" presId="urn:microsoft.com/office/officeart/2005/8/layout/pList1"/>
    <dgm:cxn modelId="{ECFE5041-1530-4F9A-94C6-FACE00E032BB}" srcId="{5AE70183-892C-4514-88A6-39878A76EA5C}" destId="{F838F8BC-B9EB-4FBA-A3F2-23DEB48FB24D}" srcOrd="2" destOrd="0" parTransId="{2B52110F-6054-4BA0-9214-966DB5EF88AA}" sibTransId="{62B0CD6E-EE5C-48D7-854E-DC492B4FFBD1}"/>
    <dgm:cxn modelId="{477F5476-0B67-48AB-AD6C-07EA37D1F975}" srcId="{5AE70183-892C-4514-88A6-39878A76EA5C}" destId="{AF81E05C-590B-4C38-B3AA-8C3798CDEF94}" srcOrd="0" destOrd="0" parTransId="{48C90B43-C26C-40EC-8391-E322B38C6271}" sibTransId="{9C66562B-12B8-4D28-9827-D95467EFB8D8}"/>
    <dgm:cxn modelId="{01BB6F92-934F-4F65-B2D9-2CD9EA39D3FE}" type="presOf" srcId="{9C66562B-12B8-4D28-9827-D95467EFB8D8}" destId="{7BB783D4-E8E1-49E4-ACA2-97251AB46104}" srcOrd="0" destOrd="0" presId="urn:microsoft.com/office/officeart/2005/8/layout/pList1"/>
    <dgm:cxn modelId="{372E659A-BE56-41BC-A8AB-EB0E7892FDDD}" type="presOf" srcId="{DD54BBD5-CFF2-4BE3-8E14-95DE48D9B97E}" destId="{370209E6-4987-44DB-ADE8-23A22CBEFCBC}" srcOrd="0" destOrd="0" presId="urn:microsoft.com/office/officeart/2005/8/layout/pList1"/>
    <dgm:cxn modelId="{FDFD3EBC-D7CD-4F54-A46D-D98A072EB0AB}" srcId="{5AE70183-892C-4514-88A6-39878A76EA5C}" destId="{DD54BBD5-CFF2-4BE3-8E14-95DE48D9B97E}" srcOrd="1" destOrd="0" parTransId="{86A1591E-ABB0-4554-89F9-A04EDCD2260E}" sibTransId="{E8A2E692-95C7-4471-9623-46701FEC1788}"/>
    <dgm:cxn modelId="{679B10D8-1F0C-4843-8051-803E81D532BB}" type="presOf" srcId="{F838F8BC-B9EB-4FBA-A3F2-23DEB48FB24D}" destId="{9A20ECB2-7F07-48CF-81CD-376D85C14D97}" srcOrd="0" destOrd="0" presId="urn:microsoft.com/office/officeart/2005/8/layout/pList1"/>
    <dgm:cxn modelId="{ABC354EE-8BD5-40E2-927F-4276FCCC46F0}" type="presOf" srcId="{5AE70183-892C-4514-88A6-39878A76EA5C}" destId="{2383B2BA-E686-45B9-94FE-ABC3F4BC507A}" srcOrd="0" destOrd="0" presId="urn:microsoft.com/office/officeart/2005/8/layout/pList1"/>
    <dgm:cxn modelId="{1EE62E08-9304-4486-BE5C-D40387A1966C}" type="presParOf" srcId="{2383B2BA-E686-45B9-94FE-ABC3F4BC507A}" destId="{6A82427A-F69F-437A-874E-1AD68B4F8971}" srcOrd="0" destOrd="0" presId="urn:microsoft.com/office/officeart/2005/8/layout/pList1"/>
    <dgm:cxn modelId="{5BB60B75-18E7-4AD7-9748-500D561A5894}" type="presParOf" srcId="{6A82427A-F69F-437A-874E-1AD68B4F8971}" destId="{66278D1A-E376-47D1-8004-0E2A877D7F36}" srcOrd="0" destOrd="0" presId="urn:microsoft.com/office/officeart/2005/8/layout/pList1"/>
    <dgm:cxn modelId="{F47369C8-CE61-4991-AAE8-6FA74268B36B}" type="presParOf" srcId="{6A82427A-F69F-437A-874E-1AD68B4F8971}" destId="{CD0482C7-D07F-4A02-812F-CB0BFBFDA5EF}" srcOrd="1" destOrd="0" presId="urn:microsoft.com/office/officeart/2005/8/layout/pList1"/>
    <dgm:cxn modelId="{EFAB55E9-E932-4E07-A25F-8810C1342DDF}" type="presParOf" srcId="{2383B2BA-E686-45B9-94FE-ABC3F4BC507A}" destId="{7BB783D4-E8E1-49E4-ACA2-97251AB46104}" srcOrd="1" destOrd="0" presId="urn:microsoft.com/office/officeart/2005/8/layout/pList1"/>
    <dgm:cxn modelId="{9421B493-B670-45D1-BF01-3EF1B7172D6D}" type="presParOf" srcId="{2383B2BA-E686-45B9-94FE-ABC3F4BC507A}" destId="{B3AEE511-19BA-4250-8168-3DCD0D1B1A24}" srcOrd="2" destOrd="0" presId="urn:microsoft.com/office/officeart/2005/8/layout/pList1"/>
    <dgm:cxn modelId="{BF666B05-5C71-4C04-9E89-7E0DE809266C}" type="presParOf" srcId="{B3AEE511-19BA-4250-8168-3DCD0D1B1A24}" destId="{A8BF6F99-0B76-4184-9018-44B1F12B73B6}" srcOrd="0" destOrd="0" presId="urn:microsoft.com/office/officeart/2005/8/layout/pList1"/>
    <dgm:cxn modelId="{EE9C86AE-32C0-431A-80EC-54299E9375D8}" type="presParOf" srcId="{B3AEE511-19BA-4250-8168-3DCD0D1B1A24}" destId="{370209E6-4987-44DB-ADE8-23A22CBEFCBC}" srcOrd="1" destOrd="0" presId="urn:microsoft.com/office/officeart/2005/8/layout/pList1"/>
    <dgm:cxn modelId="{B8956C9F-77CE-4122-B56F-C27ED3D34E0D}" type="presParOf" srcId="{2383B2BA-E686-45B9-94FE-ABC3F4BC507A}" destId="{938CE1C1-13C9-4022-B8EB-9A351B4A4C16}" srcOrd="3" destOrd="0" presId="urn:microsoft.com/office/officeart/2005/8/layout/pList1"/>
    <dgm:cxn modelId="{674B30AD-B0CF-4827-9838-451605C019BD}" type="presParOf" srcId="{2383B2BA-E686-45B9-94FE-ABC3F4BC507A}" destId="{D2E8D9C8-A22A-4238-BB96-DA2CDCE9CDE7}" srcOrd="4" destOrd="0" presId="urn:microsoft.com/office/officeart/2005/8/layout/pList1"/>
    <dgm:cxn modelId="{02CD37A2-0AB0-446E-8268-DE694D6444AE}" type="presParOf" srcId="{D2E8D9C8-A22A-4238-BB96-DA2CDCE9CDE7}" destId="{CCC266BD-CB0D-4159-BA23-B21182DD0CBE}" srcOrd="0" destOrd="0" presId="urn:microsoft.com/office/officeart/2005/8/layout/pList1"/>
    <dgm:cxn modelId="{73AFD3A3-62DC-43EE-958C-ACB7679EA58B}" type="presParOf" srcId="{D2E8D9C8-A22A-4238-BB96-DA2CDCE9CDE7}" destId="{9A20ECB2-7F07-48CF-81CD-376D85C14D9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70183-892C-4514-88A6-39878A76EA5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AF81E05C-590B-4C38-B3AA-8C3798CDEF94}">
      <dgm:prSet phldrT="[Text]" custT="1"/>
      <dgm:spPr/>
      <dgm:t>
        <a:bodyPr/>
        <a:lstStyle/>
        <a:p>
          <a:r>
            <a:rPr lang="en-US" sz="1800" dirty="0"/>
            <a:t>Easy Access Service Door</a:t>
          </a:r>
        </a:p>
        <a:p>
          <a:r>
            <a:rPr lang="en-US" sz="1800" dirty="0"/>
            <a:t>Door is Hinged and Removable</a:t>
          </a:r>
        </a:p>
        <a:p>
          <a:r>
            <a:rPr lang="en-US" sz="1800" dirty="0"/>
            <a:t>Door has Safety Strap</a:t>
          </a:r>
        </a:p>
        <a:p>
          <a:r>
            <a:rPr lang="en-US" sz="1800" dirty="0"/>
            <a:t>Built-in Disconnect Switch on Separated Combustion Models</a:t>
          </a:r>
        </a:p>
        <a:p>
          <a:endParaRPr lang="en-US" sz="1800" dirty="0"/>
        </a:p>
        <a:p>
          <a:endParaRPr lang="en-US" sz="1800" dirty="0"/>
        </a:p>
      </dgm:t>
    </dgm:pt>
    <dgm:pt modelId="{48C90B43-C26C-40EC-8391-E322B38C6271}" type="parTrans" cxnId="{477F5476-0B67-48AB-AD6C-07EA37D1F975}">
      <dgm:prSet/>
      <dgm:spPr/>
      <dgm:t>
        <a:bodyPr/>
        <a:lstStyle/>
        <a:p>
          <a:endParaRPr lang="en-US"/>
        </a:p>
      </dgm:t>
    </dgm:pt>
    <dgm:pt modelId="{9C66562B-12B8-4D28-9827-D95467EFB8D8}" type="sibTrans" cxnId="{477F5476-0B67-48AB-AD6C-07EA37D1F975}">
      <dgm:prSet/>
      <dgm:spPr/>
      <dgm:t>
        <a:bodyPr/>
        <a:lstStyle/>
        <a:p>
          <a:endParaRPr lang="en-US"/>
        </a:p>
      </dgm:t>
    </dgm:pt>
    <dgm:pt modelId="{DD54BBD5-CFF2-4BE3-8E14-95DE48D9B97E}">
      <dgm:prSet phldrT="[Text]" custT="1"/>
      <dgm:spPr/>
      <dgm:t>
        <a:bodyPr/>
        <a:lstStyle/>
        <a:p>
          <a:r>
            <a:rPr lang="en-US" sz="1800" dirty="0"/>
            <a:t>Error Code Display</a:t>
          </a:r>
        </a:p>
        <a:p>
          <a:r>
            <a:rPr lang="en-US" sz="1800" dirty="0"/>
            <a:t>Easy Access to Manual and Repair Parts List with QR code</a:t>
          </a:r>
        </a:p>
        <a:p>
          <a:r>
            <a:rPr lang="en-US" sz="1800" dirty="0"/>
            <a:t>1400+ Reznor-qualified Branches for Service Parts </a:t>
          </a:r>
        </a:p>
        <a:p>
          <a:endParaRPr lang="en-US" sz="1800" dirty="0"/>
        </a:p>
      </dgm:t>
    </dgm:pt>
    <dgm:pt modelId="{86A1591E-ABB0-4554-89F9-A04EDCD2260E}" type="parTrans" cxnId="{FDFD3EBC-D7CD-4F54-A46D-D98A072EB0AB}">
      <dgm:prSet/>
      <dgm:spPr/>
      <dgm:t>
        <a:bodyPr/>
        <a:lstStyle/>
        <a:p>
          <a:endParaRPr lang="en-US"/>
        </a:p>
      </dgm:t>
    </dgm:pt>
    <dgm:pt modelId="{E8A2E692-95C7-4471-9623-46701FEC1788}" type="sibTrans" cxnId="{FDFD3EBC-D7CD-4F54-A46D-D98A072EB0AB}">
      <dgm:prSet/>
      <dgm:spPr/>
      <dgm:t>
        <a:bodyPr/>
        <a:lstStyle/>
        <a:p>
          <a:endParaRPr lang="en-US"/>
        </a:p>
      </dgm:t>
    </dgm:pt>
    <dgm:pt modelId="{F838F8BC-B9EB-4FBA-A3F2-23DEB48FB24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Operation Verification </a:t>
          </a:r>
        </a:p>
        <a:p>
          <a:pPr>
            <a:spcAft>
              <a:spcPts val="0"/>
            </a:spcAft>
          </a:pPr>
          <a:r>
            <a:rPr lang="en-US" sz="1800" dirty="0"/>
            <a:t>At-a-Glance</a:t>
          </a:r>
        </a:p>
        <a:p>
          <a:pPr>
            <a:spcAft>
              <a:spcPts val="0"/>
            </a:spcAft>
          </a:pPr>
          <a:endParaRPr lang="en-US" sz="1800" dirty="0"/>
        </a:p>
        <a:p>
          <a:pPr>
            <a:spcAft>
              <a:spcPts val="0"/>
            </a:spcAft>
          </a:pPr>
          <a:r>
            <a:rPr lang="en-US" sz="1800" dirty="0"/>
            <a:t>Local Technical Support</a:t>
          </a:r>
        </a:p>
      </dgm:t>
    </dgm:pt>
    <dgm:pt modelId="{2B52110F-6054-4BA0-9214-966DB5EF88AA}" type="parTrans" cxnId="{ECFE5041-1530-4F9A-94C6-FACE00E032BB}">
      <dgm:prSet/>
      <dgm:spPr/>
      <dgm:t>
        <a:bodyPr/>
        <a:lstStyle/>
        <a:p>
          <a:endParaRPr lang="en-US"/>
        </a:p>
      </dgm:t>
    </dgm:pt>
    <dgm:pt modelId="{62B0CD6E-EE5C-48D7-854E-DC492B4FFBD1}" type="sibTrans" cxnId="{ECFE5041-1530-4F9A-94C6-FACE00E032BB}">
      <dgm:prSet/>
      <dgm:spPr/>
      <dgm:t>
        <a:bodyPr/>
        <a:lstStyle/>
        <a:p>
          <a:endParaRPr lang="en-US"/>
        </a:p>
      </dgm:t>
    </dgm:pt>
    <dgm:pt modelId="{2383B2BA-E686-45B9-94FE-ABC3F4BC507A}" type="pres">
      <dgm:prSet presAssocID="{5AE70183-892C-4514-88A6-39878A76EA5C}" presName="Name0" presStyleCnt="0">
        <dgm:presLayoutVars>
          <dgm:dir/>
          <dgm:resizeHandles val="exact"/>
        </dgm:presLayoutVars>
      </dgm:prSet>
      <dgm:spPr/>
    </dgm:pt>
    <dgm:pt modelId="{6A82427A-F69F-437A-874E-1AD68B4F8971}" type="pres">
      <dgm:prSet presAssocID="{AF81E05C-590B-4C38-B3AA-8C3798CDEF94}" presName="compNode" presStyleCnt="0"/>
      <dgm:spPr/>
    </dgm:pt>
    <dgm:pt modelId="{66278D1A-E376-47D1-8004-0E2A877D7F36}" type="pres">
      <dgm:prSet presAssocID="{AF81E05C-590B-4C38-B3AA-8C3798CDEF94}" presName="pictRect" presStyleLbl="node1" presStyleIdx="0" presStyleCnt="3" custScaleX="80394" custScaleY="108599" custLinFactNeighborX="-63" custLinFactNeighborY="-1032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D0482C7-D07F-4A02-812F-CB0BFBFDA5EF}" type="pres">
      <dgm:prSet presAssocID="{AF81E05C-590B-4C38-B3AA-8C3798CDEF94}" presName="textRect" presStyleLbl="revTx" presStyleIdx="0" presStyleCnt="3" custScaleY="160954" custLinFactNeighborX="-63" custLinFactNeighborY="28411">
        <dgm:presLayoutVars>
          <dgm:bulletEnabled val="1"/>
        </dgm:presLayoutVars>
      </dgm:prSet>
      <dgm:spPr/>
    </dgm:pt>
    <dgm:pt modelId="{7BB783D4-E8E1-49E4-ACA2-97251AB46104}" type="pres">
      <dgm:prSet presAssocID="{9C66562B-12B8-4D28-9827-D95467EFB8D8}" presName="sibTrans" presStyleLbl="sibTrans2D1" presStyleIdx="0" presStyleCnt="0"/>
      <dgm:spPr/>
    </dgm:pt>
    <dgm:pt modelId="{B3AEE511-19BA-4250-8168-3DCD0D1B1A24}" type="pres">
      <dgm:prSet presAssocID="{DD54BBD5-CFF2-4BE3-8E14-95DE48D9B97E}" presName="compNode" presStyleCnt="0"/>
      <dgm:spPr/>
    </dgm:pt>
    <dgm:pt modelId="{A8BF6F99-0B76-4184-9018-44B1F12B73B6}" type="pres">
      <dgm:prSet presAssocID="{DD54BBD5-CFF2-4BE3-8E14-95DE48D9B97E}" presName="pictRect" presStyleLbl="nod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70209E6-4987-44DB-ADE8-23A22CBEFCBC}" type="pres">
      <dgm:prSet presAssocID="{DD54BBD5-CFF2-4BE3-8E14-95DE48D9B97E}" presName="textRect" presStyleLbl="revTx" presStyleIdx="1" presStyleCnt="3">
        <dgm:presLayoutVars>
          <dgm:bulletEnabled val="1"/>
        </dgm:presLayoutVars>
      </dgm:prSet>
      <dgm:spPr/>
    </dgm:pt>
    <dgm:pt modelId="{938CE1C1-13C9-4022-B8EB-9A351B4A4C16}" type="pres">
      <dgm:prSet presAssocID="{E8A2E692-95C7-4471-9623-46701FEC1788}" presName="sibTrans" presStyleLbl="sibTrans2D1" presStyleIdx="0" presStyleCnt="0"/>
      <dgm:spPr/>
    </dgm:pt>
    <dgm:pt modelId="{D2E8D9C8-A22A-4238-BB96-DA2CDCE9CDE7}" type="pres">
      <dgm:prSet presAssocID="{F838F8BC-B9EB-4FBA-A3F2-23DEB48FB24D}" presName="compNode" presStyleCnt="0"/>
      <dgm:spPr/>
    </dgm:pt>
    <dgm:pt modelId="{CCC266BD-CB0D-4159-BA23-B21182DD0CBE}" type="pres">
      <dgm:prSet presAssocID="{F838F8BC-B9EB-4FBA-A3F2-23DEB48FB24D}" presName="pict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9A20ECB2-7F07-48CF-81CD-376D85C14D97}" type="pres">
      <dgm:prSet presAssocID="{F838F8BC-B9EB-4FBA-A3F2-23DEB48FB24D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6AA5DC31-1198-4C09-BCB2-AE1CD1C95EFE}" type="presOf" srcId="{E8A2E692-95C7-4471-9623-46701FEC1788}" destId="{938CE1C1-13C9-4022-B8EB-9A351B4A4C16}" srcOrd="0" destOrd="0" presId="urn:microsoft.com/office/officeart/2005/8/layout/pList1"/>
    <dgm:cxn modelId="{AACB955C-A075-4B31-A360-309001D2E048}" type="presOf" srcId="{AF81E05C-590B-4C38-B3AA-8C3798CDEF94}" destId="{CD0482C7-D07F-4A02-812F-CB0BFBFDA5EF}" srcOrd="0" destOrd="0" presId="urn:microsoft.com/office/officeart/2005/8/layout/pList1"/>
    <dgm:cxn modelId="{ECFE5041-1530-4F9A-94C6-FACE00E032BB}" srcId="{5AE70183-892C-4514-88A6-39878A76EA5C}" destId="{F838F8BC-B9EB-4FBA-A3F2-23DEB48FB24D}" srcOrd="2" destOrd="0" parTransId="{2B52110F-6054-4BA0-9214-966DB5EF88AA}" sibTransId="{62B0CD6E-EE5C-48D7-854E-DC492B4FFBD1}"/>
    <dgm:cxn modelId="{477F5476-0B67-48AB-AD6C-07EA37D1F975}" srcId="{5AE70183-892C-4514-88A6-39878A76EA5C}" destId="{AF81E05C-590B-4C38-B3AA-8C3798CDEF94}" srcOrd="0" destOrd="0" parTransId="{48C90B43-C26C-40EC-8391-E322B38C6271}" sibTransId="{9C66562B-12B8-4D28-9827-D95467EFB8D8}"/>
    <dgm:cxn modelId="{01BB6F92-934F-4F65-B2D9-2CD9EA39D3FE}" type="presOf" srcId="{9C66562B-12B8-4D28-9827-D95467EFB8D8}" destId="{7BB783D4-E8E1-49E4-ACA2-97251AB46104}" srcOrd="0" destOrd="0" presId="urn:microsoft.com/office/officeart/2005/8/layout/pList1"/>
    <dgm:cxn modelId="{372E659A-BE56-41BC-A8AB-EB0E7892FDDD}" type="presOf" srcId="{DD54BBD5-CFF2-4BE3-8E14-95DE48D9B97E}" destId="{370209E6-4987-44DB-ADE8-23A22CBEFCBC}" srcOrd="0" destOrd="0" presId="urn:microsoft.com/office/officeart/2005/8/layout/pList1"/>
    <dgm:cxn modelId="{FDFD3EBC-D7CD-4F54-A46D-D98A072EB0AB}" srcId="{5AE70183-892C-4514-88A6-39878A76EA5C}" destId="{DD54BBD5-CFF2-4BE3-8E14-95DE48D9B97E}" srcOrd="1" destOrd="0" parTransId="{86A1591E-ABB0-4554-89F9-A04EDCD2260E}" sibTransId="{E8A2E692-95C7-4471-9623-46701FEC1788}"/>
    <dgm:cxn modelId="{679B10D8-1F0C-4843-8051-803E81D532BB}" type="presOf" srcId="{F838F8BC-B9EB-4FBA-A3F2-23DEB48FB24D}" destId="{9A20ECB2-7F07-48CF-81CD-376D85C14D97}" srcOrd="0" destOrd="0" presId="urn:microsoft.com/office/officeart/2005/8/layout/pList1"/>
    <dgm:cxn modelId="{ABC354EE-8BD5-40E2-927F-4276FCCC46F0}" type="presOf" srcId="{5AE70183-892C-4514-88A6-39878A76EA5C}" destId="{2383B2BA-E686-45B9-94FE-ABC3F4BC507A}" srcOrd="0" destOrd="0" presId="urn:microsoft.com/office/officeart/2005/8/layout/pList1"/>
    <dgm:cxn modelId="{1EE62E08-9304-4486-BE5C-D40387A1966C}" type="presParOf" srcId="{2383B2BA-E686-45B9-94FE-ABC3F4BC507A}" destId="{6A82427A-F69F-437A-874E-1AD68B4F8971}" srcOrd="0" destOrd="0" presId="urn:microsoft.com/office/officeart/2005/8/layout/pList1"/>
    <dgm:cxn modelId="{5BB60B75-18E7-4AD7-9748-500D561A5894}" type="presParOf" srcId="{6A82427A-F69F-437A-874E-1AD68B4F8971}" destId="{66278D1A-E376-47D1-8004-0E2A877D7F36}" srcOrd="0" destOrd="0" presId="urn:microsoft.com/office/officeart/2005/8/layout/pList1"/>
    <dgm:cxn modelId="{F47369C8-CE61-4991-AAE8-6FA74268B36B}" type="presParOf" srcId="{6A82427A-F69F-437A-874E-1AD68B4F8971}" destId="{CD0482C7-D07F-4A02-812F-CB0BFBFDA5EF}" srcOrd="1" destOrd="0" presId="urn:microsoft.com/office/officeart/2005/8/layout/pList1"/>
    <dgm:cxn modelId="{EFAB55E9-E932-4E07-A25F-8810C1342DDF}" type="presParOf" srcId="{2383B2BA-E686-45B9-94FE-ABC3F4BC507A}" destId="{7BB783D4-E8E1-49E4-ACA2-97251AB46104}" srcOrd="1" destOrd="0" presId="urn:microsoft.com/office/officeart/2005/8/layout/pList1"/>
    <dgm:cxn modelId="{9421B493-B670-45D1-BF01-3EF1B7172D6D}" type="presParOf" srcId="{2383B2BA-E686-45B9-94FE-ABC3F4BC507A}" destId="{B3AEE511-19BA-4250-8168-3DCD0D1B1A24}" srcOrd="2" destOrd="0" presId="urn:microsoft.com/office/officeart/2005/8/layout/pList1"/>
    <dgm:cxn modelId="{BF666B05-5C71-4C04-9E89-7E0DE809266C}" type="presParOf" srcId="{B3AEE511-19BA-4250-8168-3DCD0D1B1A24}" destId="{A8BF6F99-0B76-4184-9018-44B1F12B73B6}" srcOrd="0" destOrd="0" presId="urn:microsoft.com/office/officeart/2005/8/layout/pList1"/>
    <dgm:cxn modelId="{EE9C86AE-32C0-431A-80EC-54299E9375D8}" type="presParOf" srcId="{B3AEE511-19BA-4250-8168-3DCD0D1B1A24}" destId="{370209E6-4987-44DB-ADE8-23A22CBEFCBC}" srcOrd="1" destOrd="0" presId="urn:microsoft.com/office/officeart/2005/8/layout/pList1"/>
    <dgm:cxn modelId="{B8956C9F-77CE-4122-B56F-C27ED3D34E0D}" type="presParOf" srcId="{2383B2BA-E686-45B9-94FE-ABC3F4BC507A}" destId="{938CE1C1-13C9-4022-B8EB-9A351B4A4C16}" srcOrd="3" destOrd="0" presId="urn:microsoft.com/office/officeart/2005/8/layout/pList1"/>
    <dgm:cxn modelId="{674B30AD-B0CF-4827-9838-451605C019BD}" type="presParOf" srcId="{2383B2BA-E686-45B9-94FE-ABC3F4BC507A}" destId="{D2E8D9C8-A22A-4238-BB96-DA2CDCE9CDE7}" srcOrd="4" destOrd="0" presId="urn:microsoft.com/office/officeart/2005/8/layout/pList1"/>
    <dgm:cxn modelId="{02CD37A2-0AB0-446E-8268-DE694D6444AE}" type="presParOf" srcId="{D2E8D9C8-A22A-4238-BB96-DA2CDCE9CDE7}" destId="{CCC266BD-CB0D-4159-BA23-B21182DD0CBE}" srcOrd="0" destOrd="0" presId="urn:microsoft.com/office/officeart/2005/8/layout/pList1"/>
    <dgm:cxn modelId="{73AFD3A3-62DC-43EE-958C-ACB7679EA58B}" type="presParOf" srcId="{D2E8D9C8-A22A-4238-BB96-DA2CDCE9CDE7}" destId="{9A20ECB2-7F07-48CF-81CD-376D85C14D97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70183-892C-4514-88A6-39878A76EA5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AF81E05C-590B-4C38-B3AA-8C3798CDEF94}">
      <dgm:prSet phldrT="[Text]" custT="1"/>
      <dgm:spPr/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dirty="0">
              <a:solidFill>
                <a:schemeClr val="tx1"/>
              </a:solidFill>
            </a:rPr>
            <a:t>Unique, Smooth, Appliance-quality Appearance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dirty="0">
              <a:solidFill>
                <a:schemeClr val="tx1"/>
              </a:solidFill>
            </a:rPr>
            <a:t>Hidden Edges And Fasteners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chemeClr val="tx1"/>
              </a:solidFill>
            </a:rPr>
            <a:t>Contrasting-color and Recessed Front Plate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chemeClr val="tx1"/>
              </a:solidFill>
            </a:rPr>
            <a:t>Signature “REZNOR” Bevel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buNone/>
          </a:pPr>
          <a:endParaRPr lang="en-US" sz="18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buNone/>
          </a:pPr>
          <a:endParaRPr lang="en-US" sz="18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buNone/>
          </a:pPr>
          <a:endParaRPr lang="en-US" sz="1800" dirty="0"/>
        </a:p>
      </dgm:t>
    </dgm:pt>
    <dgm:pt modelId="{48C90B43-C26C-40EC-8391-E322B38C6271}" type="parTrans" cxnId="{477F5476-0B67-48AB-AD6C-07EA37D1F975}">
      <dgm:prSet/>
      <dgm:spPr/>
      <dgm:t>
        <a:bodyPr/>
        <a:lstStyle/>
        <a:p>
          <a:endParaRPr lang="en-US"/>
        </a:p>
      </dgm:t>
    </dgm:pt>
    <dgm:pt modelId="{9C66562B-12B8-4D28-9827-D95467EFB8D8}" type="sibTrans" cxnId="{477F5476-0B67-48AB-AD6C-07EA37D1F975}">
      <dgm:prSet/>
      <dgm:spPr/>
      <dgm:t>
        <a:bodyPr/>
        <a:lstStyle/>
        <a:p>
          <a:endParaRPr lang="en-US"/>
        </a:p>
      </dgm:t>
    </dgm:pt>
    <dgm:pt modelId="{DD54BBD5-CFF2-4BE3-8E14-95DE48D9B97E}">
      <dgm:prSet phldrT="[Text]" custT="1"/>
      <dgm:spPr/>
      <dgm:t>
        <a:bodyPr/>
        <a:lstStyle/>
        <a:p>
          <a:r>
            <a:rPr lang="en-US" sz="1800" dirty="0"/>
            <a:t>Optional Parts Seamlessly Integrate into the Cabinet</a:t>
          </a:r>
        </a:p>
        <a:p>
          <a:endParaRPr lang="en-US" sz="1800" dirty="0"/>
        </a:p>
        <a:p>
          <a:endParaRPr lang="en-US" sz="1800" dirty="0"/>
        </a:p>
        <a:p>
          <a:endParaRPr lang="en-US" sz="1800" dirty="0"/>
        </a:p>
      </dgm:t>
    </dgm:pt>
    <dgm:pt modelId="{86A1591E-ABB0-4554-89F9-A04EDCD2260E}" type="parTrans" cxnId="{FDFD3EBC-D7CD-4F54-A46D-D98A072EB0AB}">
      <dgm:prSet/>
      <dgm:spPr/>
      <dgm:t>
        <a:bodyPr/>
        <a:lstStyle/>
        <a:p>
          <a:endParaRPr lang="en-US"/>
        </a:p>
      </dgm:t>
    </dgm:pt>
    <dgm:pt modelId="{E8A2E692-95C7-4471-9623-46701FEC1788}" type="sibTrans" cxnId="{FDFD3EBC-D7CD-4F54-A46D-D98A072EB0AB}">
      <dgm:prSet/>
      <dgm:spPr/>
      <dgm:t>
        <a:bodyPr/>
        <a:lstStyle/>
        <a:p>
          <a:endParaRPr lang="en-US"/>
        </a:p>
      </dgm:t>
    </dgm:pt>
    <dgm:pt modelId="{F838F8BC-B9EB-4FBA-A3F2-23DEB48FB24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Contrasting Red Louver</a:t>
          </a:r>
        </a:p>
        <a:p>
          <a:pPr>
            <a:spcAft>
              <a:spcPts val="600"/>
            </a:spcAft>
          </a:pPr>
          <a:r>
            <a:rPr lang="en-US" sz="1800" dirty="0"/>
            <a:t> and Raised REZNOR Logo*</a:t>
          </a:r>
        </a:p>
        <a:p>
          <a:pPr>
            <a:spcAft>
              <a:spcPts val="600"/>
            </a:spcAft>
          </a:pPr>
          <a:r>
            <a:rPr lang="en-US" sz="1800" dirty="0"/>
            <a:t>Embossed REZNOR Logo Underneath and Viewable from Floor*</a:t>
          </a:r>
        </a:p>
      </dgm:t>
    </dgm:pt>
    <dgm:pt modelId="{2B52110F-6054-4BA0-9214-966DB5EF88AA}" type="parTrans" cxnId="{ECFE5041-1530-4F9A-94C6-FACE00E032BB}">
      <dgm:prSet/>
      <dgm:spPr/>
      <dgm:t>
        <a:bodyPr/>
        <a:lstStyle/>
        <a:p>
          <a:endParaRPr lang="en-US"/>
        </a:p>
      </dgm:t>
    </dgm:pt>
    <dgm:pt modelId="{62B0CD6E-EE5C-48D7-854E-DC492B4FFBD1}" type="sibTrans" cxnId="{ECFE5041-1530-4F9A-94C6-FACE00E032BB}">
      <dgm:prSet/>
      <dgm:spPr/>
      <dgm:t>
        <a:bodyPr/>
        <a:lstStyle/>
        <a:p>
          <a:endParaRPr lang="en-US"/>
        </a:p>
      </dgm:t>
    </dgm:pt>
    <dgm:pt modelId="{2383B2BA-E686-45B9-94FE-ABC3F4BC507A}" type="pres">
      <dgm:prSet presAssocID="{5AE70183-892C-4514-88A6-39878A76EA5C}" presName="Name0" presStyleCnt="0">
        <dgm:presLayoutVars>
          <dgm:dir/>
          <dgm:resizeHandles val="exact"/>
        </dgm:presLayoutVars>
      </dgm:prSet>
      <dgm:spPr/>
    </dgm:pt>
    <dgm:pt modelId="{6A82427A-F69F-437A-874E-1AD68B4F8971}" type="pres">
      <dgm:prSet presAssocID="{AF81E05C-590B-4C38-B3AA-8C3798CDEF94}" presName="compNode" presStyleCnt="0"/>
      <dgm:spPr/>
    </dgm:pt>
    <dgm:pt modelId="{66278D1A-E376-47D1-8004-0E2A877D7F36}" type="pres">
      <dgm:prSet presAssocID="{AF81E05C-590B-4C38-B3AA-8C3798CDEF94}" presName="pictRect" presStyleLbl="node1" presStyleIdx="0" presStyleCnt="3" custScaleX="80394" custScaleY="108599" custLinFactNeighborX="-63" custLinFactNeighborY="-1032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D0482C7-D07F-4A02-812F-CB0BFBFDA5EF}" type="pres">
      <dgm:prSet presAssocID="{AF81E05C-590B-4C38-B3AA-8C3798CDEF94}" presName="textRect" presStyleLbl="revTx" presStyleIdx="0" presStyleCnt="3" custScaleY="160954" custLinFactNeighborX="-63" custLinFactNeighborY="28411">
        <dgm:presLayoutVars>
          <dgm:bulletEnabled val="1"/>
        </dgm:presLayoutVars>
      </dgm:prSet>
      <dgm:spPr/>
    </dgm:pt>
    <dgm:pt modelId="{7BB783D4-E8E1-49E4-ACA2-97251AB46104}" type="pres">
      <dgm:prSet presAssocID="{9C66562B-12B8-4D28-9827-D95467EFB8D8}" presName="sibTrans" presStyleLbl="sibTrans2D1" presStyleIdx="0" presStyleCnt="0"/>
      <dgm:spPr/>
    </dgm:pt>
    <dgm:pt modelId="{B3AEE511-19BA-4250-8168-3DCD0D1B1A24}" type="pres">
      <dgm:prSet presAssocID="{DD54BBD5-CFF2-4BE3-8E14-95DE48D9B97E}" presName="compNode" presStyleCnt="0"/>
      <dgm:spPr/>
    </dgm:pt>
    <dgm:pt modelId="{A8BF6F99-0B76-4184-9018-44B1F12B73B6}" type="pres">
      <dgm:prSet presAssocID="{DD54BBD5-CFF2-4BE3-8E14-95DE48D9B97E}" presName="pictRect" presStyleLbl="nod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70209E6-4987-44DB-ADE8-23A22CBEFCBC}" type="pres">
      <dgm:prSet presAssocID="{DD54BBD5-CFF2-4BE3-8E14-95DE48D9B97E}" presName="textRect" presStyleLbl="revTx" presStyleIdx="1" presStyleCnt="3">
        <dgm:presLayoutVars>
          <dgm:bulletEnabled val="1"/>
        </dgm:presLayoutVars>
      </dgm:prSet>
      <dgm:spPr/>
    </dgm:pt>
    <dgm:pt modelId="{938CE1C1-13C9-4022-B8EB-9A351B4A4C16}" type="pres">
      <dgm:prSet presAssocID="{E8A2E692-95C7-4471-9623-46701FEC1788}" presName="sibTrans" presStyleLbl="sibTrans2D1" presStyleIdx="0" presStyleCnt="0"/>
      <dgm:spPr/>
    </dgm:pt>
    <dgm:pt modelId="{D2E8D9C8-A22A-4238-BB96-DA2CDCE9CDE7}" type="pres">
      <dgm:prSet presAssocID="{F838F8BC-B9EB-4FBA-A3F2-23DEB48FB24D}" presName="compNode" presStyleCnt="0"/>
      <dgm:spPr/>
    </dgm:pt>
    <dgm:pt modelId="{CCC266BD-CB0D-4159-BA23-B21182DD0CBE}" type="pres">
      <dgm:prSet presAssocID="{F838F8BC-B9EB-4FBA-A3F2-23DEB48FB24D}" presName="pictRect" presStyleLbl="nod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A20ECB2-7F07-48CF-81CD-376D85C14D97}" type="pres">
      <dgm:prSet presAssocID="{F838F8BC-B9EB-4FBA-A3F2-23DEB48FB24D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6AA5DC31-1198-4C09-BCB2-AE1CD1C95EFE}" type="presOf" srcId="{E8A2E692-95C7-4471-9623-46701FEC1788}" destId="{938CE1C1-13C9-4022-B8EB-9A351B4A4C16}" srcOrd="0" destOrd="0" presId="urn:microsoft.com/office/officeart/2005/8/layout/pList1"/>
    <dgm:cxn modelId="{AACB955C-A075-4B31-A360-309001D2E048}" type="presOf" srcId="{AF81E05C-590B-4C38-B3AA-8C3798CDEF94}" destId="{CD0482C7-D07F-4A02-812F-CB0BFBFDA5EF}" srcOrd="0" destOrd="0" presId="urn:microsoft.com/office/officeart/2005/8/layout/pList1"/>
    <dgm:cxn modelId="{ECFE5041-1530-4F9A-94C6-FACE00E032BB}" srcId="{5AE70183-892C-4514-88A6-39878A76EA5C}" destId="{F838F8BC-B9EB-4FBA-A3F2-23DEB48FB24D}" srcOrd="2" destOrd="0" parTransId="{2B52110F-6054-4BA0-9214-966DB5EF88AA}" sibTransId="{62B0CD6E-EE5C-48D7-854E-DC492B4FFBD1}"/>
    <dgm:cxn modelId="{477F5476-0B67-48AB-AD6C-07EA37D1F975}" srcId="{5AE70183-892C-4514-88A6-39878A76EA5C}" destId="{AF81E05C-590B-4C38-B3AA-8C3798CDEF94}" srcOrd="0" destOrd="0" parTransId="{48C90B43-C26C-40EC-8391-E322B38C6271}" sibTransId="{9C66562B-12B8-4D28-9827-D95467EFB8D8}"/>
    <dgm:cxn modelId="{01BB6F92-934F-4F65-B2D9-2CD9EA39D3FE}" type="presOf" srcId="{9C66562B-12B8-4D28-9827-D95467EFB8D8}" destId="{7BB783D4-E8E1-49E4-ACA2-97251AB46104}" srcOrd="0" destOrd="0" presId="urn:microsoft.com/office/officeart/2005/8/layout/pList1"/>
    <dgm:cxn modelId="{372E659A-BE56-41BC-A8AB-EB0E7892FDDD}" type="presOf" srcId="{DD54BBD5-CFF2-4BE3-8E14-95DE48D9B97E}" destId="{370209E6-4987-44DB-ADE8-23A22CBEFCBC}" srcOrd="0" destOrd="0" presId="urn:microsoft.com/office/officeart/2005/8/layout/pList1"/>
    <dgm:cxn modelId="{FDFD3EBC-D7CD-4F54-A46D-D98A072EB0AB}" srcId="{5AE70183-892C-4514-88A6-39878A76EA5C}" destId="{DD54BBD5-CFF2-4BE3-8E14-95DE48D9B97E}" srcOrd="1" destOrd="0" parTransId="{86A1591E-ABB0-4554-89F9-A04EDCD2260E}" sibTransId="{E8A2E692-95C7-4471-9623-46701FEC1788}"/>
    <dgm:cxn modelId="{679B10D8-1F0C-4843-8051-803E81D532BB}" type="presOf" srcId="{F838F8BC-B9EB-4FBA-A3F2-23DEB48FB24D}" destId="{9A20ECB2-7F07-48CF-81CD-376D85C14D97}" srcOrd="0" destOrd="0" presId="urn:microsoft.com/office/officeart/2005/8/layout/pList1"/>
    <dgm:cxn modelId="{ABC354EE-8BD5-40E2-927F-4276FCCC46F0}" type="presOf" srcId="{5AE70183-892C-4514-88A6-39878A76EA5C}" destId="{2383B2BA-E686-45B9-94FE-ABC3F4BC507A}" srcOrd="0" destOrd="0" presId="urn:microsoft.com/office/officeart/2005/8/layout/pList1"/>
    <dgm:cxn modelId="{1EE62E08-9304-4486-BE5C-D40387A1966C}" type="presParOf" srcId="{2383B2BA-E686-45B9-94FE-ABC3F4BC507A}" destId="{6A82427A-F69F-437A-874E-1AD68B4F8971}" srcOrd="0" destOrd="0" presId="urn:microsoft.com/office/officeart/2005/8/layout/pList1"/>
    <dgm:cxn modelId="{5BB60B75-18E7-4AD7-9748-500D561A5894}" type="presParOf" srcId="{6A82427A-F69F-437A-874E-1AD68B4F8971}" destId="{66278D1A-E376-47D1-8004-0E2A877D7F36}" srcOrd="0" destOrd="0" presId="urn:microsoft.com/office/officeart/2005/8/layout/pList1"/>
    <dgm:cxn modelId="{F47369C8-CE61-4991-AAE8-6FA74268B36B}" type="presParOf" srcId="{6A82427A-F69F-437A-874E-1AD68B4F8971}" destId="{CD0482C7-D07F-4A02-812F-CB0BFBFDA5EF}" srcOrd="1" destOrd="0" presId="urn:microsoft.com/office/officeart/2005/8/layout/pList1"/>
    <dgm:cxn modelId="{EFAB55E9-E932-4E07-A25F-8810C1342DDF}" type="presParOf" srcId="{2383B2BA-E686-45B9-94FE-ABC3F4BC507A}" destId="{7BB783D4-E8E1-49E4-ACA2-97251AB46104}" srcOrd="1" destOrd="0" presId="urn:microsoft.com/office/officeart/2005/8/layout/pList1"/>
    <dgm:cxn modelId="{9421B493-B670-45D1-BF01-3EF1B7172D6D}" type="presParOf" srcId="{2383B2BA-E686-45B9-94FE-ABC3F4BC507A}" destId="{B3AEE511-19BA-4250-8168-3DCD0D1B1A24}" srcOrd="2" destOrd="0" presId="urn:microsoft.com/office/officeart/2005/8/layout/pList1"/>
    <dgm:cxn modelId="{BF666B05-5C71-4C04-9E89-7E0DE809266C}" type="presParOf" srcId="{B3AEE511-19BA-4250-8168-3DCD0D1B1A24}" destId="{A8BF6F99-0B76-4184-9018-44B1F12B73B6}" srcOrd="0" destOrd="0" presId="urn:microsoft.com/office/officeart/2005/8/layout/pList1"/>
    <dgm:cxn modelId="{EE9C86AE-32C0-431A-80EC-54299E9375D8}" type="presParOf" srcId="{B3AEE511-19BA-4250-8168-3DCD0D1B1A24}" destId="{370209E6-4987-44DB-ADE8-23A22CBEFCBC}" srcOrd="1" destOrd="0" presId="urn:microsoft.com/office/officeart/2005/8/layout/pList1"/>
    <dgm:cxn modelId="{B8956C9F-77CE-4122-B56F-C27ED3D34E0D}" type="presParOf" srcId="{2383B2BA-E686-45B9-94FE-ABC3F4BC507A}" destId="{938CE1C1-13C9-4022-B8EB-9A351B4A4C16}" srcOrd="3" destOrd="0" presId="urn:microsoft.com/office/officeart/2005/8/layout/pList1"/>
    <dgm:cxn modelId="{674B30AD-B0CF-4827-9838-451605C019BD}" type="presParOf" srcId="{2383B2BA-E686-45B9-94FE-ABC3F4BC507A}" destId="{D2E8D9C8-A22A-4238-BB96-DA2CDCE9CDE7}" srcOrd="4" destOrd="0" presId="urn:microsoft.com/office/officeart/2005/8/layout/pList1"/>
    <dgm:cxn modelId="{02CD37A2-0AB0-446E-8268-DE694D6444AE}" type="presParOf" srcId="{D2E8D9C8-A22A-4238-BB96-DA2CDCE9CDE7}" destId="{CCC266BD-CB0D-4159-BA23-B21182DD0CBE}" srcOrd="0" destOrd="0" presId="urn:microsoft.com/office/officeart/2005/8/layout/pList1"/>
    <dgm:cxn modelId="{73AFD3A3-62DC-43EE-958C-ACB7679EA58B}" type="presParOf" srcId="{D2E8D9C8-A22A-4238-BB96-DA2CDCE9CDE7}" destId="{9A20ECB2-7F07-48CF-81CD-376D85C14D97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9B6085-F604-4546-BE64-C4114D66BEDB}" type="doc">
      <dgm:prSet loTypeId="urn:microsoft.com/office/officeart/2011/layout/RadialPictureList" loCatId="pictur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0009B3-31B3-4AEC-988F-49FA43FBFA5F}">
      <dgm:prSet phldrT="[Text]"/>
      <dgm:spPr/>
      <dgm:t>
        <a:bodyPr/>
        <a:lstStyle/>
        <a:p>
          <a:r>
            <a:rPr lang="en-US" b="1" dirty="0"/>
            <a:t>Current REZNOR Product Offering</a:t>
          </a:r>
        </a:p>
      </dgm:t>
    </dgm:pt>
    <dgm:pt modelId="{8DAA1734-C870-4D4C-8DB9-AB7EF84B9257}" type="parTrans" cxnId="{45B8BD08-E87B-43B7-9027-63744F05A3F2}">
      <dgm:prSet/>
      <dgm:spPr/>
      <dgm:t>
        <a:bodyPr/>
        <a:lstStyle/>
        <a:p>
          <a:endParaRPr lang="en-US"/>
        </a:p>
      </dgm:t>
    </dgm:pt>
    <dgm:pt modelId="{A58EFA10-8DE4-45BB-AAB4-1A724FC33776}" type="sibTrans" cxnId="{45B8BD08-E87B-43B7-9027-63744F05A3F2}">
      <dgm:prSet/>
      <dgm:spPr/>
      <dgm:t>
        <a:bodyPr/>
        <a:lstStyle/>
        <a:p>
          <a:endParaRPr lang="en-US"/>
        </a:p>
      </dgm:t>
    </dgm:pt>
    <dgm:pt modelId="{AFB209A0-0DED-4BC6-803E-A4FBEEE4B2C8}">
      <dgm:prSet phldrT="[Text]"/>
      <dgm:spPr/>
      <dgm:t>
        <a:bodyPr/>
        <a:lstStyle/>
        <a:p>
          <a:r>
            <a:rPr lang="en-US" dirty="0"/>
            <a:t>UBX</a:t>
          </a:r>
        </a:p>
      </dgm:t>
    </dgm:pt>
    <dgm:pt modelId="{B97BC3C4-350E-435E-A879-7F8F88E4B9EB}" type="parTrans" cxnId="{C395E1DB-1EB2-472A-B729-F7F6FF95F22A}">
      <dgm:prSet/>
      <dgm:spPr/>
      <dgm:t>
        <a:bodyPr/>
        <a:lstStyle/>
        <a:p>
          <a:endParaRPr lang="en-US"/>
        </a:p>
      </dgm:t>
    </dgm:pt>
    <dgm:pt modelId="{2399176C-3FE4-4ACD-82C9-20FB9A9FA68E}" type="sibTrans" cxnId="{C395E1DB-1EB2-472A-B729-F7F6FF95F22A}">
      <dgm:prSet/>
      <dgm:spPr/>
      <dgm:t>
        <a:bodyPr/>
        <a:lstStyle/>
        <a:p>
          <a:endParaRPr lang="en-US"/>
        </a:p>
      </dgm:t>
    </dgm:pt>
    <dgm:pt modelId="{6590E7E7-7DFF-456E-A6CF-43CEBDF8B032}">
      <dgm:prSet phldrT="[Text]"/>
      <dgm:spPr/>
      <dgm:t>
        <a:bodyPr/>
        <a:lstStyle/>
        <a:p>
          <a:r>
            <a:rPr lang="en-US" dirty="0"/>
            <a:t>UBZ</a:t>
          </a:r>
        </a:p>
      </dgm:t>
    </dgm:pt>
    <dgm:pt modelId="{D20F15C4-267D-4411-BABE-7C4635EE5D6E}" type="parTrans" cxnId="{F391EFE3-BCF8-4E5D-8253-7A7479B1166E}">
      <dgm:prSet/>
      <dgm:spPr/>
      <dgm:t>
        <a:bodyPr/>
        <a:lstStyle/>
        <a:p>
          <a:endParaRPr lang="en-US"/>
        </a:p>
      </dgm:t>
    </dgm:pt>
    <dgm:pt modelId="{5FFCF094-58A7-4CF7-9ECD-72CC1EE1F3AB}" type="sibTrans" cxnId="{F391EFE3-BCF8-4E5D-8253-7A7479B1166E}">
      <dgm:prSet/>
      <dgm:spPr/>
      <dgm:t>
        <a:bodyPr/>
        <a:lstStyle/>
        <a:p>
          <a:endParaRPr lang="en-US"/>
        </a:p>
      </dgm:t>
    </dgm:pt>
    <dgm:pt modelId="{C220A77E-5E01-4900-930D-DC73C3264222}">
      <dgm:prSet phldrT="[Text]"/>
      <dgm:spPr/>
      <dgm:t>
        <a:bodyPr/>
        <a:lstStyle/>
        <a:p>
          <a:r>
            <a:rPr lang="en-US" dirty="0"/>
            <a:t>UEZ</a:t>
          </a:r>
        </a:p>
      </dgm:t>
    </dgm:pt>
    <dgm:pt modelId="{4EEC707F-9582-4E95-BD2D-D604276355D8}" type="parTrans" cxnId="{1A8A425E-1DB8-4304-A7AD-DFF5CD5DB1C6}">
      <dgm:prSet/>
      <dgm:spPr/>
      <dgm:t>
        <a:bodyPr/>
        <a:lstStyle/>
        <a:p>
          <a:endParaRPr lang="en-US"/>
        </a:p>
      </dgm:t>
    </dgm:pt>
    <dgm:pt modelId="{F33039F6-375A-47A8-BBC1-35AF09E20709}" type="sibTrans" cxnId="{1A8A425E-1DB8-4304-A7AD-DFF5CD5DB1C6}">
      <dgm:prSet/>
      <dgm:spPr/>
      <dgm:t>
        <a:bodyPr/>
        <a:lstStyle/>
        <a:p>
          <a:endParaRPr lang="en-US"/>
        </a:p>
      </dgm:t>
    </dgm:pt>
    <dgm:pt modelId="{3812C0F4-CCB1-4299-87D5-535E4C7E5950}" type="pres">
      <dgm:prSet presAssocID="{3A9B6085-F604-4546-BE64-C4114D66BEDB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051D81E2-57D2-4159-B10D-47E6DB790D14}" type="pres">
      <dgm:prSet presAssocID="{020009B3-31B3-4AEC-988F-49FA43FBFA5F}" presName="Parent" presStyleLbl="node1" presStyleIdx="0" presStyleCnt="2" custScaleX="120190" custScaleY="118402">
        <dgm:presLayoutVars>
          <dgm:chMax val="4"/>
          <dgm:chPref val="3"/>
        </dgm:presLayoutVars>
      </dgm:prSet>
      <dgm:spPr/>
    </dgm:pt>
    <dgm:pt modelId="{769F89BC-9B9D-4061-8628-FF9F19A2CE10}" type="pres">
      <dgm:prSet presAssocID="{AFB209A0-0DED-4BC6-803E-A4FBEEE4B2C8}" presName="Accent" presStyleLbl="node1" presStyleIdx="1" presStyleCnt="2"/>
      <dgm:spPr/>
    </dgm:pt>
    <dgm:pt modelId="{9F982B73-07E0-448F-9CAC-FFDDCDED0ED6}" type="pres">
      <dgm:prSet presAssocID="{AFB209A0-0DED-4BC6-803E-A4FBEEE4B2C8}" presName="Image1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0197BC-8BA4-453D-9123-DC7E76483EC1}" type="pres">
      <dgm:prSet presAssocID="{AFB209A0-0DED-4BC6-803E-A4FBEEE4B2C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CF66CCA-A192-4EF4-8A8F-12588687834D}" type="pres">
      <dgm:prSet presAssocID="{C220A77E-5E01-4900-930D-DC73C3264222}" presName="Image2" presStyleCnt="0"/>
      <dgm:spPr/>
    </dgm:pt>
    <dgm:pt modelId="{DFB64721-885A-41DB-A80D-BE0E500A1781}" type="pres">
      <dgm:prSet presAssocID="{C220A77E-5E01-4900-930D-DC73C3264222}" presName="Imag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EC5297-4DC3-46A6-8984-DEFE03D72156}" type="pres">
      <dgm:prSet presAssocID="{C220A77E-5E01-4900-930D-DC73C326422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0CEE1EB-1E27-4749-A289-5DEA192FE3AB}" type="pres">
      <dgm:prSet presAssocID="{6590E7E7-7DFF-456E-A6CF-43CEBDF8B032}" presName="Image3" presStyleCnt="0"/>
      <dgm:spPr/>
    </dgm:pt>
    <dgm:pt modelId="{416E274B-65D5-4380-B70B-06140FDE9AFC}" type="pres">
      <dgm:prSet presAssocID="{6590E7E7-7DFF-456E-A6CF-43CEBDF8B032}" presName="Imag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1FDD830-5471-4F1D-B507-B7AEA394469D}" type="pres">
      <dgm:prSet presAssocID="{6590E7E7-7DFF-456E-A6CF-43CEBDF8B032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5B8BD08-E87B-43B7-9027-63744F05A3F2}" srcId="{3A9B6085-F604-4546-BE64-C4114D66BEDB}" destId="{020009B3-31B3-4AEC-988F-49FA43FBFA5F}" srcOrd="0" destOrd="0" parTransId="{8DAA1734-C870-4D4C-8DB9-AB7EF84B9257}" sibTransId="{A58EFA10-8DE4-45BB-AAB4-1A724FC33776}"/>
    <dgm:cxn modelId="{1A8A425E-1DB8-4304-A7AD-DFF5CD5DB1C6}" srcId="{020009B3-31B3-4AEC-988F-49FA43FBFA5F}" destId="{C220A77E-5E01-4900-930D-DC73C3264222}" srcOrd="1" destOrd="0" parTransId="{4EEC707F-9582-4E95-BD2D-D604276355D8}" sibTransId="{F33039F6-375A-47A8-BBC1-35AF09E20709}"/>
    <dgm:cxn modelId="{0195856F-C85B-469D-893D-68085EF5FE13}" type="presOf" srcId="{C220A77E-5E01-4900-930D-DC73C3264222}" destId="{8AEC5297-4DC3-46A6-8984-DEFE03D72156}" srcOrd="0" destOrd="0" presId="urn:microsoft.com/office/officeart/2011/layout/RadialPictureList"/>
    <dgm:cxn modelId="{79223083-5A0A-408E-94D7-53F3869CB0B2}" type="presOf" srcId="{6590E7E7-7DFF-456E-A6CF-43CEBDF8B032}" destId="{B1FDD830-5471-4F1D-B507-B7AEA394469D}" srcOrd="0" destOrd="0" presId="urn:microsoft.com/office/officeart/2011/layout/RadialPictureList"/>
    <dgm:cxn modelId="{C5880685-78E7-4F6B-8518-E5905C2BD752}" type="presOf" srcId="{020009B3-31B3-4AEC-988F-49FA43FBFA5F}" destId="{051D81E2-57D2-4159-B10D-47E6DB790D14}" srcOrd="0" destOrd="0" presId="urn:microsoft.com/office/officeart/2011/layout/RadialPictureList"/>
    <dgm:cxn modelId="{C395E1DB-1EB2-472A-B729-F7F6FF95F22A}" srcId="{020009B3-31B3-4AEC-988F-49FA43FBFA5F}" destId="{AFB209A0-0DED-4BC6-803E-A4FBEEE4B2C8}" srcOrd="0" destOrd="0" parTransId="{B97BC3C4-350E-435E-A879-7F8F88E4B9EB}" sibTransId="{2399176C-3FE4-4ACD-82C9-20FB9A9FA68E}"/>
    <dgm:cxn modelId="{F391EFE3-BCF8-4E5D-8253-7A7479B1166E}" srcId="{020009B3-31B3-4AEC-988F-49FA43FBFA5F}" destId="{6590E7E7-7DFF-456E-A6CF-43CEBDF8B032}" srcOrd="2" destOrd="0" parTransId="{D20F15C4-267D-4411-BABE-7C4635EE5D6E}" sibTransId="{5FFCF094-58A7-4CF7-9ECD-72CC1EE1F3AB}"/>
    <dgm:cxn modelId="{C741FAF2-4D0F-420C-B860-3D38BE4AFCF8}" type="presOf" srcId="{AFB209A0-0DED-4BC6-803E-A4FBEEE4B2C8}" destId="{E40197BC-8BA4-453D-9123-DC7E76483EC1}" srcOrd="0" destOrd="0" presId="urn:microsoft.com/office/officeart/2011/layout/RadialPictureList"/>
    <dgm:cxn modelId="{DDD312FA-8931-43B0-86B3-00CF41CD04E5}" type="presOf" srcId="{3A9B6085-F604-4546-BE64-C4114D66BEDB}" destId="{3812C0F4-CCB1-4299-87D5-535E4C7E5950}" srcOrd="0" destOrd="0" presId="urn:microsoft.com/office/officeart/2011/layout/RadialPictureList"/>
    <dgm:cxn modelId="{96814C0B-4427-48A9-B92B-9D868C42D81C}" type="presParOf" srcId="{3812C0F4-CCB1-4299-87D5-535E4C7E5950}" destId="{051D81E2-57D2-4159-B10D-47E6DB790D14}" srcOrd="0" destOrd="0" presId="urn:microsoft.com/office/officeart/2011/layout/RadialPictureList"/>
    <dgm:cxn modelId="{497B23BB-29DE-4A8A-A445-AC7CC668262F}" type="presParOf" srcId="{3812C0F4-CCB1-4299-87D5-535E4C7E5950}" destId="{769F89BC-9B9D-4061-8628-FF9F19A2CE10}" srcOrd="1" destOrd="0" presId="urn:microsoft.com/office/officeart/2011/layout/RadialPictureList"/>
    <dgm:cxn modelId="{042FBE2C-AF5A-4F98-8D75-76DFBDD76431}" type="presParOf" srcId="{3812C0F4-CCB1-4299-87D5-535E4C7E5950}" destId="{9F982B73-07E0-448F-9CAC-FFDDCDED0ED6}" srcOrd="2" destOrd="0" presId="urn:microsoft.com/office/officeart/2011/layout/RadialPictureList"/>
    <dgm:cxn modelId="{F675E931-0A07-4152-A92F-061BE60F5AE7}" type="presParOf" srcId="{3812C0F4-CCB1-4299-87D5-535E4C7E5950}" destId="{E40197BC-8BA4-453D-9123-DC7E76483EC1}" srcOrd="3" destOrd="0" presId="urn:microsoft.com/office/officeart/2011/layout/RadialPictureList"/>
    <dgm:cxn modelId="{4DBD6EA5-F14D-46D7-97E7-ECE219CC6CD1}" type="presParOf" srcId="{3812C0F4-CCB1-4299-87D5-535E4C7E5950}" destId="{4CF66CCA-A192-4EF4-8A8F-12588687834D}" srcOrd="4" destOrd="0" presId="urn:microsoft.com/office/officeart/2011/layout/RadialPictureList"/>
    <dgm:cxn modelId="{322FB6A7-0EC1-4B12-9D68-E11C00ECD7EA}" type="presParOf" srcId="{4CF66CCA-A192-4EF4-8A8F-12588687834D}" destId="{DFB64721-885A-41DB-A80D-BE0E500A1781}" srcOrd="0" destOrd="0" presId="urn:microsoft.com/office/officeart/2011/layout/RadialPictureList"/>
    <dgm:cxn modelId="{8624D631-C05C-4820-9E5A-770A68D8E850}" type="presParOf" srcId="{3812C0F4-CCB1-4299-87D5-535E4C7E5950}" destId="{8AEC5297-4DC3-46A6-8984-DEFE03D72156}" srcOrd="5" destOrd="0" presId="urn:microsoft.com/office/officeart/2011/layout/RadialPictureList"/>
    <dgm:cxn modelId="{A41397F6-0200-47C0-975B-5AD2E82ADF3A}" type="presParOf" srcId="{3812C0F4-CCB1-4299-87D5-535E4C7E5950}" destId="{B0CEE1EB-1E27-4749-A289-5DEA192FE3AB}" srcOrd="6" destOrd="0" presId="urn:microsoft.com/office/officeart/2011/layout/RadialPictureList"/>
    <dgm:cxn modelId="{8ADCDB55-C56F-4CEE-A50D-65EA984AA417}" type="presParOf" srcId="{B0CEE1EB-1E27-4749-A289-5DEA192FE3AB}" destId="{416E274B-65D5-4380-B70B-06140FDE9AFC}" srcOrd="0" destOrd="0" presId="urn:microsoft.com/office/officeart/2011/layout/RadialPictureList"/>
    <dgm:cxn modelId="{87A43750-3020-48A9-80A1-396C36EA6C9A}" type="presParOf" srcId="{3812C0F4-CCB1-4299-87D5-535E4C7E5950}" destId="{B1FDD830-5471-4F1D-B507-B7AEA394469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E86F3B-0715-4682-8472-24D7808E88F1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0C165F-80D4-4CE6-8C07-BE1322366B42}">
      <dgm:prSet phldrT="[Text]"/>
      <dgm:spPr/>
      <dgm:t>
        <a:bodyPr/>
        <a:lstStyle/>
        <a:p>
          <a:r>
            <a:rPr lang="en-US" dirty="0"/>
            <a:t>Turn on Heating</a:t>
          </a:r>
        </a:p>
      </dgm:t>
    </dgm:pt>
    <dgm:pt modelId="{40622D8C-9EB5-45AF-89B5-308C442956B4}" type="parTrans" cxnId="{1270A6E3-142E-4B78-AEA1-D82B79D03952}">
      <dgm:prSet/>
      <dgm:spPr/>
      <dgm:t>
        <a:bodyPr/>
        <a:lstStyle/>
        <a:p>
          <a:endParaRPr lang="en-US"/>
        </a:p>
      </dgm:t>
    </dgm:pt>
    <dgm:pt modelId="{968A7D42-F0E4-4970-9F9C-78E6B4DFDAD8}" type="sibTrans" cxnId="{1270A6E3-142E-4B78-AEA1-D82B79D03952}">
      <dgm:prSet/>
      <dgm:spPr/>
      <dgm:t>
        <a:bodyPr/>
        <a:lstStyle/>
        <a:p>
          <a:endParaRPr lang="en-US"/>
        </a:p>
      </dgm:t>
    </dgm:pt>
    <dgm:pt modelId="{365AA5CA-4119-477B-BA13-0AFEA010CC3F}">
      <dgm:prSet phldrT="[Text]"/>
      <dgm:spPr>
        <a:gradFill rotWithShape="0">
          <a:gsLst>
            <a:gs pos="0">
              <a:schemeClr val="accent6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Stage 1 </a:t>
          </a:r>
        </a:p>
        <a:p>
          <a:r>
            <a:rPr lang="en-US" dirty="0"/>
            <a:t>UH Fan on</a:t>
          </a:r>
        </a:p>
      </dgm:t>
    </dgm:pt>
    <dgm:pt modelId="{0FB84BE7-C80D-440B-AB85-B3B6251ED256}" type="parTrans" cxnId="{D6516FC5-004C-4519-B457-E7D6DB99E3CE}">
      <dgm:prSet/>
      <dgm:spPr/>
      <dgm:t>
        <a:bodyPr/>
        <a:lstStyle/>
        <a:p>
          <a:endParaRPr lang="en-US"/>
        </a:p>
      </dgm:t>
    </dgm:pt>
    <dgm:pt modelId="{E5876BBE-1EA6-4622-BFFE-3305FBF6A587}" type="sibTrans" cxnId="{D6516FC5-004C-4519-B457-E7D6DB99E3CE}">
      <dgm:prSet/>
      <dgm:spPr/>
      <dgm:t>
        <a:bodyPr/>
        <a:lstStyle/>
        <a:p>
          <a:endParaRPr lang="en-US"/>
        </a:p>
      </dgm:t>
    </dgm:pt>
    <dgm:pt modelId="{4DB1DCA6-6D60-4C83-BC3D-90ED938AE998}">
      <dgm:prSet phldrT="[Text]"/>
      <dgm:spPr/>
      <dgm:t>
        <a:bodyPr/>
        <a:lstStyle/>
        <a:p>
          <a:pPr>
            <a:buNone/>
          </a:pPr>
          <a:r>
            <a:rPr lang="en-US" dirty="0"/>
            <a:t>T</a:t>
          </a:r>
          <a:r>
            <a:rPr lang="en-US" cap="all" baseline="-25000" dirty="0"/>
            <a:t>actual </a:t>
          </a:r>
          <a:r>
            <a:rPr lang="en-US" dirty="0"/>
            <a:t> &lt; T</a:t>
          </a:r>
          <a:r>
            <a:rPr lang="en-US" baseline="-25000" dirty="0"/>
            <a:t>SET</a:t>
          </a:r>
          <a:r>
            <a:rPr lang="en-US" dirty="0"/>
            <a:t> </a:t>
          </a:r>
        </a:p>
      </dgm:t>
    </dgm:pt>
    <dgm:pt modelId="{E158D73A-65DA-4341-8F44-740E7F7E038D}" type="parTrans" cxnId="{A56498A5-E196-4F64-B2AE-769263CB9387}">
      <dgm:prSet/>
      <dgm:spPr/>
      <dgm:t>
        <a:bodyPr/>
        <a:lstStyle/>
        <a:p>
          <a:endParaRPr lang="en-US"/>
        </a:p>
      </dgm:t>
    </dgm:pt>
    <dgm:pt modelId="{6D88C76E-37A9-4BC9-A2A1-14F1C2BB5098}" type="sibTrans" cxnId="{A56498A5-E196-4F64-B2AE-769263CB9387}">
      <dgm:prSet/>
      <dgm:spPr/>
      <dgm:t>
        <a:bodyPr/>
        <a:lstStyle/>
        <a:p>
          <a:endParaRPr lang="en-US"/>
        </a:p>
      </dgm:t>
    </dgm:pt>
    <dgm:pt modelId="{CAE0EC75-6988-44C2-90A7-D480C60505E3}">
      <dgm:prSet phldrT="[Text]"/>
      <dgm:spPr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/>
            <a:t>Stage 2 kicks Gas Heat on</a:t>
          </a:r>
        </a:p>
      </dgm:t>
    </dgm:pt>
    <dgm:pt modelId="{833FCC8E-895D-4C63-A5E7-86253D8A3789}" type="parTrans" cxnId="{9D4BDAE1-1FE9-4ABC-A787-466A906F7DA8}">
      <dgm:prSet/>
      <dgm:spPr/>
      <dgm:t>
        <a:bodyPr/>
        <a:lstStyle/>
        <a:p>
          <a:endParaRPr lang="en-US"/>
        </a:p>
      </dgm:t>
    </dgm:pt>
    <dgm:pt modelId="{58F36DB9-9BAB-469E-83FB-4C6DC0BCFAFF}" type="sibTrans" cxnId="{9D4BDAE1-1FE9-4ABC-A787-466A906F7DA8}">
      <dgm:prSet/>
      <dgm:spPr/>
      <dgm:t>
        <a:bodyPr/>
        <a:lstStyle/>
        <a:p>
          <a:endParaRPr lang="en-US"/>
        </a:p>
      </dgm:t>
    </dgm:pt>
    <dgm:pt modelId="{8F1F6E54-9CCC-497A-9C15-02F332A01AC7}">
      <dgm:prSet phldrT="[Text]"/>
      <dgm:spPr/>
      <dgm:t>
        <a:bodyPr/>
        <a:lstStyle/>
        <a:p>
          <a:pPr>
            <a:buNone/>
          </a:pPr>
          <a:r>
            <a:rPr lang="en-US" dirty="0"/>
            <a:t>T</a:t>
          </a:r>
          <a:r>
            <a:rPr lang="en-US" cap="all" baseline="-25000" dirty="0"/>
            <a:t>actual </a:t>
          </a:r>
          <a:r>
            <a:rPr lang="en-US" dirty="0"/>
            <a:t> &lt; T</a:t>
          </a:r>
          <a:r>
            <a:rPr lang="en-US" baseline="-25000" dirty="0"/>
            <a:t>SET</a:t>
          </a:r>
          <a:r>
            <a:rPr lang="en-US" dirty="0"/>
            <a:t> </a:t>
          </a:r>
        </a:p>
      </dgm:t>
    </dgm:pt>
    <dgm:pt modelId="{D17CC073-D1A4-4BA9-980B-34055783DCA4}" type="parTrans" cxnId="{8AD20911-16F1-4BD5-9FAF-4D34BFD25866}">
      <dgm:prSet/>
      <dgm:spPr/>
      <dgm:t>
        <a:bodyPr/>
        <a:lstStyle/>
        <a:p>
          <a:endParaRPr lang="en-US"/>
        </a:p>
      </dgm:t>
    </dgm:pt>
    <dgm:pt modelId="{45C374A9-35B5-492B-881B-B3F42943A003}" type="sibTrans" cxnId="{8AD20911-16F1-4BD5-9FAF-4D34BFD25866}">
      <dgm:prSet/>
      <dgm:spPr/>
      <dgm:t>
        <a:bodyPr/>
        <a:lstStyle/>
        <a:p>
          <a:endParaRPr lang="en-US"/>
        </a:p>
      </dgm:t>
    </dgm:pt>
    <dgm:pt modelId="{E2664F4F-C6D1-4BEE-B05A-A13F6A6B970A}">
      <dgm:prSet/>
      <dgm:spPr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/>
            <a:t>Stage 1 off  </a:t>
          </a:r>
        </a:p>
        <a:p>
          <a:r>
            <a:rPr lang="en-US" dirty="0"/>
            <a:t>Stage 2 off</a:t>
          </a:r>
        </a:p>
      </dgm:t>
    </dgm:pt>
    <dgm:pt modelId="{48031DD5-F6EF-4629-B1F9-22F64C35CE35}" type="parTrans" cxnId="{BADE502C-4F9A-4532-BEA1-ECB259ED437E}">
      <dgm:prSet/>
      <dgm:spPr/>
      <dgm:t>
        <a:bodyPr/>
        <a:lstStyle/>
        <a:p>
          <a:endParaRPr lang="en-US"/>
        </a:p>
      </dgm:t>
    </dgm:pt>
    <dgm:pt modelId="{D6CB7E24-ED20-4DCB-852F-EA45A9CAAE90}" type="sibTrans" cxnId="{BADE502C-4F9A-4532-BEA1-ECB259ED437E}">
      <dgm:prSet/>
      <dgm:spPr/>
      <dgm:t>
        <a:bodyPr/>
        <a:lstStyle/>
        <a:p>
          <a:endParaRPr lang="en-US"/>
        </a:p>
      </dgm:t>
    </dgm:pt>
    <dgm:pt modelId="{95E3DF9A-1C83-4E60-ADBE-D55D9B282F38}" type="pres">
      <dgm:prSet presAssocID="{11E86F3B-0715-4682-8472-24D7808E88F1}" presName="rootnode" presStyleCnt="0">
        <dgm:presLayoutVars>
          <dgm:chMax/>
          <dgm:chPref/>
          <dgm:dir/>
          <dgm:animLvl val="lvl"/>
        </dgm:presLayoutVars>
      </dgm:prSet>
      <dgm:spPr/>
    </dgm:pt>
    <dgm:pt modelId="{649C5D21-868B-416F-BFC1-2B6601366F4E}" type="pres">
      <dgm:prSet presAssocID="{1C0C165F-80D4-4CE6-8C07-BE1322366B42}" presName="composite" presStyleCnt="0"/>
      <dgm:spPr/>
    </dgm:pt>
    <dgm:pt modelId="{81D78134-A889-490D-AD59-0AD66AD8F089}" type="pres">
      <dgm:prSet presAssocID="{1C0C165F-80D4-4CE6-8C07-BE1322366B42}" presName="bentUpArrow1" presStyleLbl="alignImgPlace1" presStyleIdx="0" presStyleCnt="3"/>
      <dgm:spPr/>
    </dgm:pt>
    <dgm:pt modelId="{538B1C85-6ECE-4F51-9635-B55D35D52AF5}" type="pres">
      <dgm:prSet presAssocID="{1C0C165F-80D4-4CE6-8C07-BE1322366B4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F659166-840D-4A19-9AC2-D2476ADD2D74}" type="pres">
      <dgm:prSet presAssocID="{1C0C165F-80D4-4CE6-8C07-BE1322366B4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9B2989F-B2C6-4210-B013-7583145152F7}" type="pres">
      <dgm:prSet presAssocID="{968A7D42-F0E4-4970-9F9C-78E6B4DFDAD8}" presName="sibTrans" presStyleCnt="0"/>
      <dgm:spPr/>
    </dgm:pt>
    <dgm:pt modelId="{85585C6B-1E42-47F5-8502-8E25684CED1D}" type="pres">
      <dgm:prSet presAssocID="{365AA5CA-4119-477B-BA13-0AFEA010CC3F}" presName="composite" presStyleCnt="0"/>
      <dgm:spPr/>
    </dgm:pt>
    <dgm:pt modelId="{CEE5BE53-90F1-4C09-8D7F-FC9372A865C2}" type="pres">
      <dgm:prSet presAssocID="{365AA5CA-4119-477B-BA13-0AFEA010CC3F}" presName="bentUpArrow1" presStyleLbl="alignImgPlace1" presStyleIdx="1" presStyleCnt="3"/>
      <dgm:spPr/>
    </dgm:pt>
    <dgm:pt modelId="{1E66F0E0-F97D-4766-ADF9-E14A45155958}" type="pres">
      <dgm:prSet presAssocID="{365AA5CA-4119-477B-BA13-0AFEA010CC3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455B7608-EEC8-45AF-902E-F451701677C4}" type="pres">
      <dgm:prSet presAssocID="{365AA5CA-4119-477B-BA13-0AFEA010CC3F}" presName="ChildText" presStyleLbl="revTx" presStyleIdx="1" presStyleCnt="3" custScaleX="173608" custLinFactX="-97463" custLinFactNeighborX="-100000" custLinFactNeighborY="40046">
        <dgm:presLayoutVars>
          <dgm:chMax val="0"/>
          <dgm:chPref val="0"/>
          <dgm:bulletEnabled val="1"/>
        </dgm:presLayoutVars>
      </dgm:prSet>
      <dgm:spPr/>
    </dgm:pt>
    <dgm:pt modelId="{E311E5C9-7803-4E80-906C-2F3941D429AF}" type="pres">
      <dgm:prSet presAssocID="{E5876BBE-1EA6-4622-BFFE-3305FBF6A587}" presName="sibTrans" presStyleCnt="0"/>
      <dgm:spPr/>
    </dgm:pt>
    <dgm:pt modelId="{5841EEC8-2988-4200-81C7-2411F0A65864}" type="pres">
      <dgm:prSet presAssocID="{CAE0EC75-6988-44C2-90A7-D480C60505E3}" presName="composite" presStyleCnt="0"/>
      <dgm:spPr/>
    </dgm:pt>
    <dgm:pt modelId="{DBF2BDF0-FBE4-44C8-A107-7C30789B8754}" type="pres">
      <dgm:prSet presAssocID="{CAE0EC75-6988-44C2-90A7-D480C60505E3}" presName="bentUpArrow1" presStyleLbl="alignImgPlace1" presStyleIdx="2" presStyleCnt="3"/>
      <dgm:spPr/>
    </dgm:pt>
    <dgm:pt modelId="{93F7BCF4-533D-4111-A820-4BDBF3DA73EA}" type="pres">
      <dgm:prSet presAssocID="{CAE0EC75-6988-44C2-90A7-D480C60505E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833A9E1-9B24-4C2D-AA13-9094A1642EE4}" type="pres">
      <dgm:prSet presAssocID="{CAE0EC75-6988-44C2-90A7-D480C60505E3}" presName="ChildText" presStyleLbl="revTx" presStyleIdx="2" presStyleCnt="3" custLinFactX="-100000" custLinFactNeighborX="-139198" custLinFactNeighborY="37556">
        <dgm:presLayoutVars>
          <dgm:chMax val="0"/>
          <dgm:chPref val="0"/>
          <dgm:bulletEnabled val="1"/>
        </dgm:presLayoutVars>
      </dgm:prSet>
      <dgm:spPr/>
    </dgm:pt>
    <dgm:pt modelId="{2F9E371C-3BD3-4D7E-9629-BDF16D995F59}" type="pres">
      <dgm:prSet presAssocID="{58F36DB9-9BAB-469E-83FB-4C6DC0BCFAFF}" presName="sibTrans" presStyleCnt="0"/>
      <dgm:spPr/>
    </dgm:pt>
    <dgm:pt modelId="{A1FBFD86-22D9-41A9-9FA5-FC5BF0EBB465}" type="pres">
      <dgm:prSet presAssocID="{E2664F4F-C6D1-4BEE-B05A-A13F6A6B970A}" presName="composite" presStyleCnt="0"/>
      <dgm:spPr/>
    </dgm:pt>
    <dgm:pt modelId="{F71B87F9-55AE-43C2-8E5F-A1E0C0387F48}" type="pres">
      <dgm:prSet presAssocID="{E2664F4F-C6D1-4BEE-B05A-A13F6A6B970A}" presName="ParentText" presStyleLbl="node1" presStyleIdx="3" presStyleCnt="4" custLinFactNeighborX="-3201" custLinFactNeighborY="-1650">
        <dgm:presLayoutVars>
          <dgm:chMax val="1"/>
          <dgm:chPref val="1"/>
          <dgm:bulletEnabled val="1"/>
        </dgm:presLayoutVars>
      </dgm:prSet>
      <dgm:spPr/>
    </dgm:pt>
  </dgm:ptLst>
  <dgm:cxnLst>
    <dgm:cxn modelId="{8AD20911-16F1-4BD5-9FAF-4D34BFD25866}" srcId="{CAE0EC75-6988-44C2-90A7-D480C60505E3}" destId="{8F1F6E54-9CCC-497A-9C15-02F332A01AC7}" srcOrd="0" destOrd="0" parTransId="{D17CC073-D1A4-4BA9-980B-34055783DCA4}" sibTransId="{45C374A9-35B5-492B-881B-B3F42943A003}"/>
    <dgm:cxn modelId="{BADE502C-4F9A-4532-BEA1-ECB259ED437E}" srcId="{11E86F3B-0715-4682-8472-24D7808E88F1}" destId="{E2664F4F-C6D1-4BEE-B05A-A13F6A6B970A}" srcOrd="3" destOrd="0" parTransId="{48031DD5-F6EF-4629-B1F9-22F64C35CE35}" sibTransId="{D6CB7E24-ED20-4DCB-852F-EA45A9CAAE90}"/>
    <dgm:cxn modelId="{CA285162-A4DE-489D-9370-476849E5BBE6}" type="presOf" srcId="{8F1F6E54-9CCC-497A-9C15-02F332A01AC7}" destId="{3833A9E1-9B24-4C2D-AA13-9094A1642EE4}" srcOrd="0" destOrd="0" presId="urn:microsoft.com/office/officeart/2005/8/layout/StepDownProcess"/>
    <dgm:cxn modelId="{6769F947-A02B-4227-9A36-F4D0723D0F0E}" type="presOf" srcId="{E2664F4F-C6D1-4BEE-B05A-A13F6A6B970A}" destId="{F71B87F9-55AE-43C2-8E5F-A1E0C0387F48}" srcOrd="0" destOrd="0" presId="urn:microsoft.com/office/officeart/2005/8/layout/StepDownProcess"/>
    <dgm:cxn modelId="{A56498A5-E196-4F64-B2AE-769263CB9387}" srcId="{365AA5CA-4119-477B-BA13-0AFEA010CC3F}" destId="{4DB1DCA6-6D60-4C83-BC3D-90ED938AE998}" srcOrd="0" destOrd="0" parTransId="{E158D73A-65DA-4341-8F44-740E7F7E038D}" sibTransId="{6D88C76E-37A9-4BC9-A2A1-14F1C2BB5098}"/>
    <dgm:cxn modelId="{175177AE-CEAA-4DEC-A99F-B2ACB43E6630}" type="presOf" srcId="{365AA5CA-4119-477B-BA13-0AFEA010CC3F}" destId="{1E66F0E0-F97D-4766-ADF9-E14A45155958}" srcOrd="0" destOrd="0" presId="urn:microsoft.com/office/officeart/2005/8/layout/StepDownProcess"/>
    <dgm:cxn modelId="{D6516FC5-004C-4519-B457-E7D6DB99E3CE}" srcId="{11E86F3B-0715-4682-8472-24D7808E88F1}" destId="{365AA5CA-4119-477B-BA13-0AFEA010CC3F}" srcOrd="1" destOrd="0" parTransId="{0FB84BE7-C80D-440B-AB85-B3B6251ED256}" sibTransId="{E5876BBE-1EA6-4622-BFFE-3305FBF6A587}"/>
    <dgm:cxn modelId="{8F96C7C9-B635-476C-9042-2082CDB9715F}" type="presOf" srcId="{11E86F3B-0715-4682-8472-24D7808E88F1}" destId="{95E3DF9A-1C83-4E60-ADBE-D55D9B282F38}" srcOrd="0" destOrd="0" presId="urn:microsoft.com/office/officeart/2005/8/layout/StepDownProcess"/>
    <dgm:cxn modelId="{261748D8-8738-4D80-ADD4-7558CB0935E3}" type="presOf" srcId="{1C0C165F-80D4-4CE6-8C07-BE1322366B42}" destId="{538B1C85-6ECE-4F51-9635-B55D35D52AF5}" srcOrd="0" destOrd="0" presId="urn:microsoft.com/office/officeart/2005/8/layout/StepDownProcess"/>
    <dgm:cxn modelId="{9D4BDAE1-1FE9-4ABC-A787-466A906F7DA8}" srcId="{11E86F3B-0715-4682-8472-24D7808E88F1}" destId="{CAE0EC75-6988-44C2-90A7-D480C60505E3}" srcOrd="2" destOrd="0" parTransId="{833FCC8E-895D-4C63-A5E7-86253D8A3789}" sibTransId="{58F36DB9-9BAB-469E-83FB-4C6DC0BCFAFF}"/>
    <dgm:cxn modelId="{1270A6E3-142E-4B78-AEA1-D82B79D03952}" srcId="{11E86F3B-0715-4682-8472-24D7808E88F1}" destId="{1C0C165F-80D4-4CE6-8C07-BE1322366B42}" srcOrd="0" destOrd="0" parTransId="{40622D8C-9EB5-45AF-89B5-308C442956B4}" sibTransId="{968A7D42-F0E4-4970-9F9C-78E6B4DFDAD8}"/>
    <dgm:cxn modelId="{4DF4DFE7-CADF-4553-8EAB-7E83CE82D55A}" type="presOf" srcId="{4DB1DCA6-6D60-4C83-BC3D-90ED938AE998}" destId="{455B7608-EEC8-45AF-902E-F451701677C4}" srcOrd="0" destOrd="0" presId="urn:microsoft.com/office/officeart/2005/8/layout/StepDownProcess"/>
    <dgm:cxn modelId="{5C216CF4-DC29-4857-967C-0535B51D3022}" type="presOf" srcId="{CAE0EC75-6988-44C2-90A7-D480C60505E3}" destId="{93F7BCF4-533D-4111-A820-4BDBF3DA73EA}" srcOrd="0" destOrd="0" presId="urn:microsoft.com/office/officeart/2005/8/layout/StepDownProcess"/>
    <dgm:cxn modelId="{98103F1F-946B-4563-8928-0FD58E4098F4}" type="presParOf" srcId="{95E3DF9A-1C83-4E60-ADBE-D55D9B282F38}" destId="{649C5D21-868B-416F-BFC1-2B6601366F4E}" srcOrd="0" destOrd="0" presId="urn:microsoft.com/office/officeart/2005/8/layout/StepDownProcess"/>
    <dgm:cxn modelId="{4F46FBD9-04C4-4A1F-99FF-1800D18E97E8}" type="presParOf" srcId="{649C5D21-868B-416F-BFC1-2B6601366F4E}" destId="{81D78134-A889-490D-AD59-0AD66AD8F089}" srcOrd="0" destOrd="0" presId="urn:microsoft.com/office/officeart/2005/8/layout/StepDownProcess"/>
    <dgm:cxn modelId="{25673C99-280F-48FF-9F4A-51D0804DD3F3}" type="presParOf" srcId="{649C5D21-868B-416F-BFC1-2B6601366F4E}" destId="{538B1C85-6ECE-4F51-9635-B55D35D52AF5}" srcOrd="1" destOrd="0" presId="urn:microsoft.com/office/officeart/2005/8/layout/StepDownProcess"/>
    <dgm:cxn modelId="{A2C8D1AB-92F2-4F69-B6E3-21B0C850FE14}" type="presParOf" srcId="{649C5D21-868B-416F-BFC1-2B6601366F4E}" destId="{2F659166-840D-4A19-9AC2-D2476ADD2D74}" srcOrd="2" destOrd="0" presId="urn:microsoft.com/office/officeart/2005/8/layout/StepDownProcess"/>
    <dgm:cxn modelId="{700F8FA7-EB19-4DF6-96DA-AA45F37F1E69}" type="presParOf" srcId="{95E3DF9A-1C83-4E60-ADBE-D55D9B282F38}" destId="{79B2989F-B2C6-4210-B013-7583145152F7}" srcOrd="1" destOrd="0" presId="urn:microsoft.com/office/officeart/2005/8/layout/StepDownProcess"/>
    <dgm:cxn modelId="{20F54C08-D83E-4B76-849A-3C604CA68DC7}" type="presParOf" srcId="{95E3DF9A-1C83-4E60-ADBE-D55D9B282F38}" destId="{85585C6B-1E42-47F5-8502-8E25684CED1D}" srcOrd="2" destOrd="0" presId="urn:microsoft.com/office/officeart/2005/8/layout/StepDownProcess"/>
    <dgm:cxn modelId="{25BB00F8-2A34-485E-93DD-D023004FD12E}" type="presParOf" srcId="{85585C6B-1E42-47F5-8502-8E25684CED1D}" destId="{CEE5BE53-90F1-4C09-8D7F-FC9372A865C2}" srcOrd="0" destOrd="0" presId="urn:microsoft.com/office/officeart/2005/8/layout/StepDownProcess"/>
    <dgm:cxn modelId="{5E59C42B-7724-4346-B99D-F77A460591D6}" type="presParOf" srcId="{85585C6B-1E42-47F5-8502-8E25684CED1D}" destId="{1E66F0E0-F97D-4766-ADF9-E14A45155958}" srcOrd="1" destOrd="0" presId="urn:microsoft.com/office/officeart/2005/8/layout/StepDownProcess"/>
    <dgm:cxn modelId="{DA64E4AB-4455-4196-BE38-FE76385DB2BB}" type="presParOf" srcId="{85585C6B-1E42-47F5-8502-8E25684CED1D}" destId="{455B7608-EEC8-45AF-902E-F451701677C4}" srcOrd="2" destOrd="0" presId="urn:microsoft.com/office/officeart/2005/8/layout/StepDownProcess"/>
    <dgm:cxn modelId="{2B72AC74-5FBD-450E-BAE3-DC5E8DBF57D7}" type="presParOf" srcId="{95E3DF9A-1C83-4E60-ADBE-D55D9B282F38}" destId="{E311E5C9-7803-4E80-906C-2F3941D429AF}" srcOrd="3" destOrd="0" presId="urn:microsoft.com/office/officeart/2005/8/layout/StepDownProcess"/>
    <dgm:cxn modelId="{DE5C977C-B371-4B90-9117-387C70320AC4}" type="presParOf" srcId="{95E3DF9A-1C83-4E60-ADBE-D55D9B282F38}" destId="{5841EEC8-2988-4200-81C7-2411F0A65864}" srcOrd="4" destOrd="0" presId="urn:microsoft.com/office/officeart/2005/8/layout/StepDownProcess"/>
    <dgm:cxn modelId="{D3ECDF93-3220-4439-BC63-E4D9984E3E81}" type="presParOf" srcId="{5841EEC8-2988-4200-81C7-2411F0A65864}" destId="{DBF2BDF0-FBE4-44C8-A107-7C30789B8754}" srcOrd="0" destOrd="0" presId="urn:microsoft.com/office/officeart/2005/8/layout/StepDownProcess"/>
    <dgm:cxn modelId="{82ECC1D0-875E-4C5E-BD04-D02C5697A376}" type="presParOf" srcId="{5841EEC8-2988-4200-81C7-2411F0A65864}" destId="{93F7BCF4-533D-4111-A820-4BDBF3DA73EA}" srcOrd="1" destOrd="0" presId="urn:microsoft.com/office/officeart/2005/8/layout/StepDownProcess"/>
    <dgm:cxn modelId="{83646798-047C-4E9D-9767-0AD4B2F0A4B7}" type="presParOf" srcId="{5841EEC8-2988-4200-81C7-2411F0A65864}" destId="{3833A9E1-9B24-4C2D-AA13-9094A1642EE4}" srcOrd="2" destOrd="0" presId="urn:microsoft.com/office/officeart/2005/8/layout/StepDownProcess"/>
    <dgm:cxn modelId="{7046A483-B436-4E32-9ADE-53C344AF798E}" type="presParOf" srcId="{95E3DF9A-1C83-4E60-ADBE-D55D9B282F38}" destId="{2F9E371C-3BD3-4D7E-9629-BDF16D995F59}" srcOrd="5" destOrd="0" presId="urn:microsoft.com/office/officeart/2005/8/layout/StepDownProcess"/>
    <dgm:cxn modelId="{3C4A82AB-5799-4F15-840A-FE13CF67EF03}" type="presParOf" srcId="{95E3DF9A-1C83-4E60-ADBE-D55D9B282F38}" destId="{A1FBFD86-22D9-41A9-9FA5-FC5BF0EBB465}" srcOrd="6" destOrd="0" presId="urn:microsoft.com/office/officeart/2005/8/layout/StepDownProcess"/>
    <dgm:cxn modelId="{1A703006-8D48-41D9-9C50-F1F2DB13C781}" type="presParOf" srcId="{A1FBFD86-22D9-41A9-9FA5-FC5BF0EBB465}" destId="{F71B87F9-55AE-43C2-8E5F-A1E0C0387F4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352104-5B03-41EF-9FC0-9A8382A1436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B340A8C-ACC1-43C8-936E-71E4D802A93B}">
      <dgm:prSet phldrT="[Text]" custT="1"/>
      <dgm:spPr/>
      <dgm:t>
        <a:bodyPr/>
        <a:lstStyle/>
        <a:p>
          <a:r>
            <a:rPr lang="en-US" sz="1800" b="1" dirty="0"/>
            <a:t>High Efficiency Condensing Models </a:t>
          </a:r>
        </a:p>
      </dgm:t>
    </dgm:pt>
    <dgm:pt modelId="{A8D6145E-582F-40BA-B6A7-2795E8C13058}" type="parTrans" cxnId="{B99B59CB-ED5D-49C9-9D27-AF511838F686}">
      <dgm:prSet/>
      <dgm:spPr/>
      <dgm:t>
        <a:bodyPr/>
        <a:lstStyle/>
        <a:p>
          <a:endParaRPr lang="en-US" sz="2000"/>
        </a:p>
      </dgm:t>
    </dgm:pt>
    <dgm:pt modelId="{76C7CA1E-63D7-433B-87E2-39117E75343D}" type="sibTrans" cxnId="{B99B59CB-ED5D-49C9-9D27-AF511838F686}">
      <dgm:prSet/>
      <dgm:spPr/>
      <dgm:t>
        <a:bodyPr/>
        <a:lstStyle/>
        <a:p>
          <a:endParaRPr lang="en-US" sz="2000"/>
        </a:p>
      </dgm:t>
    </dgm:pt>
    <dgm:pt modelId="{60FB921F-BE37-4DF7-8002-65F9B80DAC9B}">
      <dgm:prSet phldrT="[Text]" custT="1"/>
      <dgm:spPr/>
      <dgm:t>
        <a:bodyPr/>
        <a:lstStyle/>
        <a:p>
          <a:r>
            <a:rPr lang="en-US" sz="1800" b="1" dirty="0"/>
            <a:t>14 Capacities with 82-83% Models</a:t>
          </a:r>
        </a:p>
      </dgm:t>
    </dgm:pt>
    <dgm:pt modelId="{D0D6B1D5-4F68-4E72-A319-12A447BF9A6C}" type="parTrans" cxnId="{123116C2-F5DC-4EE6-B411-90B87246EED5}">
      <dgm:prSet/>
      <dgm:spPr/>
      <dgm:t>
        <a:bodyPr/>
        <a:lstStyle/>
        <a:p>
          <a:endParaRPr lang="en-US" sz="2000"/>
        </a:p>
      </dgm:t>
    </dgm:pt>
    <dgm:pt modelId="{BB9F9B20-A326-4049-9B67-67047ABB918C}" type="sibTrans" cxnId="{123116C2-F5DC-4EE6-B411-90B87246EED5}">
      <dgm:prSet/>
      <dgm:spPr/>
      <dgm:t>
        <a:bodyPr/>
        <a:lstStyle/>
        <a:p>
          <a:endParaRPr lang="en-US" sz="2000"/>
        </a:p>
      </dgm:t>
    </dgm:pt>
    <dgm:pt modelId="{D4E2562C-A228-4B03-91F4-DB1318F50177}">
      <dgm:prSet phldrT="[Text]" custT="1"/>
      <dgm:spPr/>
      <dgm:t>
        <a:bodyPr/>
        <a:lstStyle/>
        <a:p>
          <a:r>
            <a:rPr lang="en-US" sz="1800" b="1" dirty="0"/>
            <a:t>Field Convertible to Separated Combustion</a:t>
          </a:r>
        </a:p>
      </dgm:t>
    </dgm:pt>
    <dgm:pt modelId="{DF6662DB-A939-455A-A965-ED7D59A1235E}" type="parTrans" cxnId="{59CFB1B0-FFCA-4CBD-B014-B82861970BC5}">
      <dgm:prSet/>
      <dgm:spPr/>
      <dgm:t>
        <a:bodyPr/>
        <a:lstStyle/>
        <a:p>
          <a:endParaRPr lang="en-US" sz="2000"/>
        </a:p>
      </dgm:t>
    </dgm:pt>
    <dgm:pt modelId="{A685F25A-CEC0-4612-B23B-2EE471A01A61}" type="sibTrans" cxnId="{59CFB1B0-FFCA-4CBD-B014-B82861970BC5}">
      <dgm:prSet/>
      <dgm:spPr/>
      <dgm:t>
        <a:bodyPr/>
        <a:lstStyle/>
        <a:p>
          <a:endParaRPr lang="en-US" sz="2000"/>
        </a:p>
      </dgm:t>
    </dgm:pt>
    <dgm:pt modelId="{71923420-AD73-469E-9504-704E7D8EEF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Utilizes Outside Air for Combustion for Safety</a:t>
          </a:r>
        </a:p>
      </dgm:t>
    </dgm:pt>
    <dgm:pt modelId="{86C0E9C0-3416-4A3A-A3F1-A619D664FF75}" type="parTrans" cxnId="{4A057900-FF40-4F4B-A585-FBA03F5F8C0C}">
      <dgm:prSet/>
      <dgm:spPr/>
      <dgm:t>
        <a:bodyPr/>
        <a:lstStyle/>
        <a:p>
          <a:endParaRPr lang="en-US" sz="2000"/>
        </a:p>
      </dgm:t>
    </dgm:pt>
    <dgm:pt modelId="{F38B9890-9FD7-487C-A510-16A671817331}" type="sibTrans" cxnId="{4A057900-FF40-4F4B-A585-FBA03F5F8C0C}">
      <dgm:prSet/>
      <dgm:spPr/>
      <dgm:t>
        <a:bodyPr/>
        <a:lstStyle/>
        <a:p>
          <a:endParaRPr lang="en-US" sz="2000"/>
        </a:p>
      </dgm:t>
    </dgm:pt>
    <dgm:pt modelId="{3105B4FE-D417-4CD0-AD31-5B6763DE16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Economically &amp; Precisely Heat the Space</a:t>
          </a:r>
        </a:p>
      </dgm:t>
    </dgm:pt>
    <dgm:pt modelId="{2B9FF93B-D2C3-4DBD-859D-ED6450F0A935}" type="parTrans" cxnId="{871321EB-1307-4A18-9476-548844870861}">
      <dgm:prSet/>
      <dgm:spPr/>
      <dgm:t>
        <a:bodyPr/>
        <a:lstStyle/>
        <a:p>
          <a:endParaRPr lang="en-US" sz="2000"/>
        </a:p>
      </dgm:t>
    </dgm:pt>
    <dgm:pt modelId="{8073B99A-0312-4B1D-9287-ECDD5EF78EA3}" type="sibTrans" cxnId="{871321EB-1307-4A18-9476-548844870861}">
      <dgm:prSet/>
      <dgm:spPr/>
      <dgm:t>
        <a:bodyPr/>
        <a:lstStyle/>
        <a:p>
          <a:endParaRPr lang="en-US" sz="2000"/>
        </a:p>
      </dgm:t>
    </dgm:pt>
    <dgm:pt modelId="{0D1A5F6F-E69E-4E42-ACC5-9CD1C0A94D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Up to 93% Thermal Efficiency for Long-term Energy Savings</a:t>
          </a:r>
        </a:p>
      </dgm:t>
    </dgm:pt>
    <dgm:pt modelId="{D3A841C7-6314-46A9-AD01-5862A8863F8F}" type="sibTrans" cxnId="{A0E642EF-EFA4-4BE6-9125-6E3692388B64}">
      <dgm:prSet/>
      <dgm:spPr/>
      <dgm:t>
        <a:bodyPr/>
        <a:lstStyle/>
        <a:p>
          <a:endParaRPr lang="en-US" sz="2000"/>
        </a:p>
      </dgm:t>
    </dgm:pt>
    <dgm:pt modelId="{4CA95098-7D5F-4124-A911-8C087BB4EB93}" type="parTrans" cxnId="{A0E642EF-EFA4-4BE6-9125-6E3692388B64}">
      <dgm:prSet/>
      <dgm:spPr/>
      <dgm:t>
        <a:bodyPr/>
        <a:lstStyle/>
        <a:p>
          <a:endParaRPr lang="en-US" sz="2000"/>
        </a:p>
      </dgm:t>
    </dgm:pt>
    <dgm:pt modelId="{1A4E98B7-2DFE-4280-B0B1-51D1C8B339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 Distribute Heat Evenly with More Lower Capacity Units</a:t>
          </a:r>
        </a:p>
      </dgm:t>
    </dgm:pt>
    <dgm:pt modelId="{91103DA4-F9A8-4250-9264-8CA7429DBE86}" type="parTrans" cxnId="{713A8421-C0E5-4C65-92A9-913BD9400EEE}">
      <dgm:prSet/>
      <dgm:spPr/>
      <dgm:t>
        <a:bodyPr/>
        <a:lstStyle/>
        <a:p>
          <a:endParaRPr lang="en-US"/>
        </a:p>
      </dgm:t>
    </dgm:pt>
    <dgm:pt modelId="{5454677E-2272-430B-AA98-FF1F053D8C11}" type="sibTrans" cxnId="{713A8421-C0E5-4C65-92A9-913BD9400EEE}">
      <dgm:prSet/>
      <dgm:spPr/>
      <dgm:t>
        <a:bodyPr/>
        <a:lstStyle/>
        <a:p>
          <a:endParaRPr lang="en-US"/>
        </a:p>
      </dgm:t>
    </dgm:pt>
    <dgm:pt modelId="{E310C474-BB01-4A78-955A-4872A25548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Reduces Heat Losses for Building Energy Conservation</a:t>
          </a:r>
        </a:p>
      </dgm:t>
    </dgm:pt>
    <dgm:pt modelId="{CEA9BE8F-BE65-41F1-98C1-8B3C13A061AA}" type="parTrans" cxnId="{CBC44279-FBBA-4C73-9B15-43948C08A3BC}">
      <dgm:prSet/>
      <dgm:spPr/>
      <dgm:t>
        <a:bodyPr/>
        <a:lstStyle/>
        <a:p>
          <a:endParaRPr lang="en-US"/>
        </a:p>
      </dgm:t>
    </dgm:pt>
    <dgm:pt modelId="{BD97A183-570A-4E09-A06C-EA2C38BEC17B}" type="sibTrans" cxnId="{CBC44279-FBBA-4C73-9B15-43948C08A3BC}">
      <dgm:prSet/>
      <dgm:spPr/>
      <dgm:t>
        <a:bodyPr/>
        <a:lstStyle/>
        <a:p>
          <a:endParaRPr lang="en-US"/>
        </a:p>
      </dgm:t>
    </dgm:pt>
    <dgm:pt modelId="{D3F0DDD4-8E4B-49EF-AAD8-83C809907E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Fan-only Operation for Air Circulation with 2-stage Tstat</a:t>
          </a:r>
        </a:p>
      </dgm:t>
    </dgm:pt>
    <dgm:pt modelId="{A2E8F814-2C3A-48F8-B6BB-E672BD47460F}" type="sibTrans" cxnId="{2346CBFA-F4C6-48D3-B2E3-CC7609E921AE}">
      <dgm:prSet/>
      <dgm:spPr/>
      <dgm:t>
        <a:bodyPr/>
        <a:lstStyle/>
        <a:p>
          <a:endParaRPr lang="en-US"/>
        </a:p>
      </dgm:t>
    </dgm:pt>
    <dgm:pt modelId="{2974D70F-6007-48FC-B10E-B55A87755712}" type="parTrans" cxnId="{2346CBFA-F4C6-48D3-B2E3-CC7609E921AE}">
      <dgm:prSet/>
      <dgm:spPr/>
      <dgm:t>
        <a:bodyPr/>
        <a:lstStyle/>
        <a:p>
          <a:endParaRPr lang="en-US"/>
        </a:p>
      </dgm:t>
    </dgm:pt>
    <dgm:pt modelId="{D162A5DC-AACC-429B-BFF5-89A31395C4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Multiple Unit Control Options</a:t>
          </a:r>
        </a:p>
      </dgm:t>
    </dgm:pt>
    <dgm:pt modelId="{04697DF3-B024-4C63-A014-0BA4E08B3035}" type="parTrans" cxnId="{F080ED3B-696F-4D53-9B71-FA39AD92C070}">
      <dgm:prSet/>
      <dgm:spPr/>
      <dgm:t>
        <a:bodyPr/>
        <a:lstStyle/>
        <a:p>
          <a:endParaRPr lang="en-US"/>
        </a:p>
      </dgm:t>
    </dgm:pt>
    <dgm:pt modelId="{F96E656B-BCE0-441E-81C9-790A51EE03D6}" type="sibTrans" cxnId="{F080ED3B-696F-4D53-9B71-FA39AD92C070}">
      <dgm:prSet/>
      <dgm:spPr/>
      <dgm:t>
        <a:bodyPr/>
        <a:lstStyle/>
        <a:p>
          <a:endParaRPr lang="en-US"/>
        </a:p>
      </dgm:t>
    </dgm:pt>
    <dgm:pt modelId="{D14CE3DD-3C85-5840-9BAE-1E7A55F0B3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Use for Harsh Environments or where you need outside air for combustion</a:t>
          </a:r>
        </a:p>
      </dgm:t>
    </dgm:pt>
    <dgm:pt modelId="{42419B03-F7F3-FE47-A643-D72FE3555419}" type="parTrans" cxnId="{3DD0B0EB-CFD1-E04C-856B-E1ECBA19C380}">
      <dgm:prSet/>
      <dgm:spPr/>
      <dgm:t>
        <a:bodyPr/>
        <a:lstStyle/>
        <a:p>
          <a:endParaRPr lang="en-US"/>
        </a:p>
      </dgm:t>
    </dgm:pt>
    <dgm:pt modelId="{AB1D071D-9C69-4B4F-98E2-2DE7AFB74EAA}" type="sibTrans" cxnId="{3DD0B0EB-CFD1-E04C-856B-E1ECBA19C380}">
      <dgm:prSet/>
      <dgm:spPr/>
      <dgm:t>
        <a:bodyPr/>
        <a:lstStyle/>
        <a:p>
          <a:endParaRPr lang="en-US"/>
        </a:p>
      </dgm:t>
    </dgm:pt>
    <dgm:pt modelId="{08C9EE9D-DAB1-4337-A5D2-CD216ADB9516}" type="pres">
      <dgm:prSet presAssocID="{14352104-5B03-41EF-9FC0-9A8382A14364}" presName="linear" presStyleCnt="0">
        <dgm:presLayoutVars>
          <dgm:dir/>
          <dgm:animLvl val="lvl"/>
          <dgm:resizeHandles val="exact"/>
        </dgm:presLayoutVars>
      </dgm:prSet>
      <dgm:spPr/>
    </dgm:pt>
    <dgm:pt modelId="{3BEB2ECD-A0B4-4FEF-9804-434EBB89063D}" type="pres">
      <dgm:prSet presAssocID="{9B340A8C-ACC1-43C8-936E-71E4D802A93B}" presName="parentLin" presStyleCnt="0"/>
      <dgm:spPr/>
    </dgm:pt>
    <dgm:pt modelId="{C2E81F1B-3A2E-4790-B0DD-66540DF33CD2}" type="pres">
      <dgm:prSet presAssocID="{9B340A8C-ACC1-43C8-936E-71E4D802A93B}" presName="parentLeftMargin" presStyleLbl="node1" presStyleIdx="0" presStyleCnt="3"/>
      <dgm:spPr/>
    </dgm:pt>
    <dgm:pt modelId="{18700444-E27D-4788-9554-9CAC5265536B}" type="pres">
      <dgm:prSet presAssocID="{9B340A8C-ACC1-43C8-936E-71E4D802A9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E52F9A-FD83-42FD-BD7F-FB0BCA49CE14}" type="pres">
      <dgm:prSet presAssocID="{9B340A8C-ACC1-43C8-936E-71E4D802A93B}" presName="negativeSpace" presStyleCnt="0"/>
      <dgm:spPr/>
    </dgm:pt>
    <dgm:pt modelId="{B3EAC658-7239-47D8-9AC2-4D50220A8505}" type="pres">
      <dgm:prSet presAssocID="{9B340A8C-ACC1-43C8-936E-71E4D802A93B}" presName="childText" presStyleLbl="conFgAcc1" presStyleIdx="0" presStyleCnt="3">
        <dgm:presLayoutVars>
          <dgm:bulletEnabled val="1"/>
        </dgm:presLayoutVars>
      </dgm:prSet>
      <dgm:spPr/>
    </dgm:pt>
    <dgm:pt modelId="{002FF54C-265E-4865-8D2F-398110EB7A95}" type="pres">
      <dgm:prSet presAssocID="{76C7CA1E-63D7-433B-87E2-39117E75343D}" presName="spaceBetweenRectangles" presStyleCnt="0"/>
      <dgm:spPr/>
    </dgm:pt>
    <dgm:pt modelId="{90C50873-9D83-4F39-9341-0382E0110DF1}" type="pres">
      <dgm:prSet presAssocID="{60FB921F-BE37-4DF7-8002-65F9B80DAC9B}" presName="parentLin" presStyleCnt="0"/>
      <dgm:spPr/>
    </dgm:pt>
    <dgm:pt modelId="{760DBB1D-65EA-4F5A-ADE5-5E616618856B}" type="pres">
      <dgm:prSet presAssocID="{60FB921F-BE37-4DF7-8002-65F9B80DAC9B}" presName="parentLeftMargin" presStyleLbl="node1" presStyleIdx="0" presStyleCnt="3"/>
      <dgm:spPr/>
    </dgm:pt>
    <dgm:pt modelId="{3EC5BC58-AD76-4625-AB97-2FB2118A9D4F}" type="pres">
      <dgm:prSet presAssocID="{60FB921F-BE37-4DF7-8002-65F9B80DAC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1521F9-AC8C-4E4E-8226-FC488E1F85FE}" type="pres">
      <dgm:prSet presAssocID="{60FB921F-BE37-4DF7-8002-65F9B80DAC9B}" presName="negativeSpace" presStyleCnt="0"/>
      <dgm:spPr/>
    </dgm:pt>
    <dgm:pt modelId="{B2BE7D7B-F1FE-4528-9A4A-D73952A6EC93}" type="pres">
      <dgm:prSet presAssocID="{60FB921F-BE37-4DF7-8002-65F9B80DAC9B}" presName="childText" presStyleLbl="conFgAcc1" presStyleIdx="1" presStyleCnt="3">
        <dgm:presLayoutVars>
          <dgm:bulletEnabled val="1"/>
        </dgm:presLayoutVars>
      </dgm:prSet>
      <dgm:spPr/>
    </dgm:pt>
    <dgm:pt modelId="{A5E27F9F-CDC2-4C2E-BA9A-242192AC3116}" type="pres">
      <dgm:prSet presAssocID="{BB9F9B20-A326-4049-9B67-67047ABB918C}" presName="spaceBetweenRectangles" presStyleCnt="0"/>
      <dgm:spPr/>
    </dgm:pt>
    <dgm:pt modelId="{C176CEFB-34C7-495D-A8B6-4EC0A8138037}" type="pres">
      <dgm:prSet presAssocID="{D4E2562C-A228-4B03-91F4-DB1318F50177}" presName="parentLin" presStyleCnt="0"/>
      <dgm:spPr/>
    </dgm:pt>
    <dgm:pt modelId="{AF2EC258-2E04-4A11-BAAE-53CD1F14727A}" type="pres">
      <dgm:prSet presAssocID="{D4E2562C-A228-4B03-91F4-DB1318F50177}" presName="parentLeftMargin" presStyleLbl="node1" presStyleIdx="1" presStyleCnt="3"/>
      <dgm:spPr/>
    </dgm:pt>
    <dgm:pt modelId="{979A5F3D-AF99-4645-A408-8C196ED121D9}" type="pres">
      <dgm:prSet presAssocID="{D4E2562C-A228-4B03-91F4-DB1318F501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46BC58-93BC-4BF2-B85F-2C05458B4524}" type="pres">
      <dgm:prSet presAssocID="{D4E2562C-A228-4B03-91F4-DB1318F50177}" presName="negativeSpace" presStyleCnt="0"/>
      <dgm:spPr/>
    </dgm:pt>
    <dgm:pt modelId="{0513B805-E22F-42AF-9431-76536D5AF40F}" type="pres">
      <dgm:prSet presAssocID="{D4E2562C-A228-4B03-91F4-DB1318F501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057900-FF40-4F4B-A585-FBA03F5F8C0C}" srcId="{D4E2562C-A228-4B03-91F4-DB1318F50177}" destId="{71923420-AD73-469E-9504-704E7D8EEFC3}" srcOrd="0" destOrd="0" parTransId="{86C0E9C0-3416-4A3A-A3F1-A619D664FF75}" sibTransId="{F38B9890-9FD7-487C-A510-16A671817331}"/>
    <dgm:cxn modelId="{D4C37D0C-1A9E-4B5C-80C0-C9229A243472}" type="presOf" srcId="{60FB921F-BE37-4DF7-8002-65F9B80DAC9B}" destId="{3EC5BC58-AD76-4625-AB97-2FB2118A9D4F}" srcOrd="1" destOrd="0" presId="urn:microsoft.com/office/officeart/2005/8/layout/list1"/>
    <dgm:cxn modelId="{713A8421-C0E5-4C65-92A9-913BD9400EEE}" srcId="{60FB921F-BE37-4DF7-8002-65F9B80DAC9B}" destId="{1A4E98B7-2DFE-4280-B0B1-51D1C8B339B7}" srcOrd="1" destOrd="0" parTransId="{91103DA4-F9A8-4250-9264-8CA7429DBE86}" sibTransId="{5454677E-2272-430B-AA98-FF1F053D8C11}"/>
    <dgm:cxn modelId="{BF62452E-14F9-5340-9E32-E4CEB41487F5}" type="presOf" srcId="{D14CE3DD-3C85-5840-9BAE-1E7A55F0B37F}" destId="{0513B805-E22F-42AF-9431-76536D5AF40F}" srcOrd="0" destOrd="1" presId="urn:microsoft.com/office/officeart/2005/8/layout/list1"/>
    <dgm:cxn modelId="{F080ED3B-696F-4D53-9B71-FA39AD92C070}" srcId="{9B340A8C-ACC1-43C8-936E-71E4D802A93B}" destId="{D162A5DC-AACC-429B-BFF5-89A31395C407}" srcOrd="2" destOrd="0" parTransId="{04697DF3-B024-4C63-A014-0BA4E08B3035}" sibTransId="{F96E656B-BCE0-441E-81C9-790A51EE03D6}"/>
    <dgm:cxn modelId="{73D4E054-2659-4E43-89BC-386E807DED8A}" type="presOf" srcId="{D4E2562C-A228-4B03-91F4-DB1318F50177}" destId="{AF2EC258-2E04-4A11-BAAE-53CD1F14727A}" srcOrd="0" destOrd="0" presId="urn:microsoft.com/office/officeart/2005/8/layout/list1"/>
    <dgm:cxn modelId="{6C919757-E7E1-4D1E-A553-43E50A9B518D}" type="presOf" srcId="{3105B4FE-D417-4CD0-AD31-5B6763DE166E}" destId="{B2BE7D7B-F1FE-4528-9A4A-D73952A6EC93}" srcOrd="0" destOrd="0" presId="urn:microsoft.com/office/officeart/2005/8/layout/list1"/>
    <dgm:cxn modelId="{CBC44279-FBBA-4C73-9B15-43948C08A3BC}" srcId="{D4E2562C-A228-4B03-91F4-DB1318F50177}" destId="{E310C474-BB01-4A78-955A-4872A255484C}" srcOrd="2" destOrd="0" parTransId="{CEA9BE8F-BE65-41F1-98C1-8B3C13A061AA}" sibTransId="{BD97A183-570A-4E09-A06C-EA2C38BEC17B}"/>
    <dgm:cxn modelId="{D432577B-7709-42C4-8446-9F22513AAB0C}" type="presOf" srcId="{D3F0DDD4-8E4B-49EF-AAD8-83C809907E78}" destId="{B3EAC658-7239-47D8-9AC2-4D50220A8505}" srcOrd="0" destOrd="1" presId="urn:microsoft.com/office/officeart/2005/8/layout/list1"/>
    <dgm:cxn modelId="{4E4BF87B-220D-4263-A1FD-369F5478D3D9}" type="presOf" srcId="{E310C474-BB01-4A78-955A-4872A255484C}" destId="{0513B805-E22F-42AF-9431-76536D5AF40F}" srcOrd="0" destOrd="2" presId="urn:microsoft.com/office/officeart/2005/8/layout/list1"/>
    <dgm:cxn modelId="{4572827F-85A8-4521-814B-553A5113E50C}" type="presOf" srcId="{14352104-5B03-41EF-9FC0-9A8382A14364}" destId="{08C9EE9D-DAB1-4337-A5D2-CD216ADB9516}" srcOrd="0" destOrd="0" presId="urn:microsoft.com/office/officeart/2005/8/layout/list1"/>
    <dgm:cxn modelId="{AB009C81-8899-4BFC-8BDE-3539091D3199}" type="presOf" srcId="{71923420-AD73-469E-9504-704E7D8EEFC3}" destId="{0513B805-E22F-42AF-9431-76536D5AF40F}" srcOrd="0" destOrd="0" presId="urn:microsoft.com/office/officeart/2005/8/layout/list1"/>
    <dgm:cxn modelId="{4424DA89-09A6-491F-8684-036625EFBE71}" type="presOf" srcId="{9B340A8C-ACC1-43C8-936E-71E4D802A93B}" destId="{18700444-E27D-4788-9554-9CAC5265536B}" srcOrd="1" destOrd="0" presId="urn:microsoft.com/office/officeart/2005/8/layout/list1"/>
    <dgm:cxn modelId="{A16BAE8B-2FE5-4AF1-B308-00FEFE1A93D1}" type="presOf" srcId="{9B340A8C-ACC1-43C8-936E-71E4D802A93B}" destId="{C2E81F1B-3A2E-4790-B0DD-66540DF33CD2}" srcOrd="0" destOrd="0" presId="urn:microsoft.com/office/officeart/2005/8/layout/list1"/>
    <dgm:cxn modelId="{BBF17C8C-BE97-493A-A263-BF409A5939AC}" type="presOf" srcId="{D4E2562C-A228-4B03-91F4-DB1318F50177}" destId="{979A5F3D-AF99-4645-A408-8C196ED121D9}" srcOrd="1" destOrd="0" presId="urn:microsoft.com/office/officeart/2005/8/layout/list1"/>
    <dgm:cxn modelId="{59CFB1B0-FFCA-4CBD-B014-B82861970BC5}" srcId="{14352104-5B03-41EF-9FC0-9A8382A14364}" destId="{D4E2562C-A228-4B03-91F4-DB1318F50177}" srcOrd="2" destOrd="0" parTransId="{DF6662DB-A939-455A-A965-ED7D59A1235E}" sibTransId="{A685F25A-CEC0-4612-B23B-2EE471A01A61}"/>
    <dgm:cxn modelId="{123116C2-F5DC-4EE6-B411-90B87246EED5}" srcId="{14352104-5B03-41EF-9FC0-9A8382A14364}" destId="{60FB921F-BE37-4DF7-8002-65F9B80DAC9B}" srcOrd="1" destOrd="0" parTransId="{D0D6B1D5-4F68-4E72-A319-12A447BF9A6C}" sibTransId="{BB9F9B20-A326-4049-9B67-67047ABB918C}"/>
    <dgm:cxn modelId="{B99B59CB-ED5D-49C9-9D27-AF511838F686}" srcId="{14352104-5B03-41EF-9FC0-9A8382A14364}" destId="{9B340A8C-ACC1-43C8-936E-71E4D802A93B}" srcOrd="0" destOrd="0" parTransId="{A8D6145E-582F-40BA-B6A7-2795E8C13058}" sibTransId="{76C7CA1E-63D7-433B-87E2-39117E75343D}"/>
    <dgm:cxn modelId="{5F7891D5-9BC3-43A7-9827-DA3701689A28}" type="presOf" srcId="{60FB921F-BE37-4DF7-8002-65F9B80DAC9B}" destId="{760DBB1D-65EA-4F5A-ADE5-5E616618856B}" srcOrd="0" destOrd="0" presId="urn:microsoft.com/office/officeart/2005/8/layout/list1"/>
    <dgm:cxn modelId="{55D0D4E4-F16E-4DE4-8E60-3663E8F6D2DD}" type="presOf" srcId="{D162A5DC-AACC-429B-BFF5-89A31395C407}" destId="{B3EAC658-7239-47D8-9AC2-4D50220A8505}" srcOrd="0" destOrd="2" presId="urn:microsoft.com/office/officeart/2005/8/layout/list1"/>
    <dgm:cxn modelId="{627BF8E4-6AA5-4114-B64A-094FD0B6112F}" type="presOf" srcId="{0D1A5F6F-E69E-4E42-ACC5-9CD1C0A94D61}" destId="{B3EAC658-7239-47D8-9AC2-4D50220A8505}" srcOrd="0" destOrd="0" presId="urn:microsoft.com/office/officeart/2005/8/layout/list1"/>
    <dgm:cxn modelId="{871321EB-1307-4A18-9476-548844870861}" srcId="{60FB921F-BE37-4DF7-8002-65F9B80DAC9B}" destId="{3105B4FE-D417-4CD0-AD31-5B6763DE166E}" srcOrd="0" destOrd="0" parTransId="{2B9FF93B-D2C3-4DBD-859D-ED6450F0A935}" sibTransId="{8073B99A-0312-4B1D-9287-ECDD5EF78EA3}"/>
    <dgm:cxn modelId="{3DD0B0EB-CFD1-E04C-856B-E1ECBA19C380}" srcId="{D4E2562C-A228-4B03-91F4-DB1318F50177}" destId="{D14CE3DD-3C85-5840-9BAE-1E7A55F0B37F}" srcOrd="1" destOrd="0" parTransId="{42419B03-F7F3-FE47-A643-D72FE3555419}" sibTransId="{AB1D071D-9C69-4B4F-98E2-2DE7AFB74EAA}"/>
    <dgm:cxn modelId="{A0E642EF-EFA4-4BE6-9125-6E3692388B64}" srcId="{9B340A8C-ACC1-43C8-936E-71E4D802A93B}" destId="{0D1A5F6F-E69E-4E42-ACC5-9CD1C0A94D61}" srcOrd="0" destOrd="0" parTransId="{4CA95098-7D5F-4124-A911-8C087BB4EB93}" sibTransId="{D3A841C7-6314-46A9-AD01-5862A8863F8F}"/>
    <dgm:cxn modelId="{2346CBFA-F4C6-48D3-B2E3-CC7609E921AE}" srcId="{9B340A8C-ACC1-43C8-936E-71E4D802A93B}" destId="{D3F0DDD4-8E4B-49EF-AAD8-83C809907E78}" srcOrd="1" destOrd="0" parTransId="{2974D70F-6007-48FC-B10E-B55A87755712}" sibTransId="{A2E8F814-2C3A-48F8-B6BB-E672BD47460F}"/>
    <dgm:cxn modelId="{A99C0DFB-BFDF-4F48-97A2-3FACC20CAB4D}" type="presOf" srcId="{1A4E98B7-2DFE-4280-B0B1-51D1C8B339B7}" destId="{B2BE7D7B-F1FE-4528-9A4A-D73952A6EC93}" srcOrd="0" destOrd="1" presId="urn:microsoft.com/office/officeart/2005/8/layout/list1"/>
    <dgm:cxn modelId="{4EA23947-4478-4582-9FD1-2A7B94EF4411}" type="presParOf" srcId="{08C9EE9D-DAB1-4337-A5D2-CD216ADB9516}" destId="{3BEB2ECD-A0B4-4FEF-9804-434EBB89063D}" srcOrd="0" destOrd="0" presId="urn:microsoft.com/office/officeart/2005/8/layout/list1"/>
    <dgm:cxn modelId="{FE80A35A-21C7-4DF2-928A-9769412B4A20}" type="presParOf" srcId="{3BEB2ECD-A0B4-4FEF-9804-434EBB89063D}" destId="{C2E81F1B-3A2E-4790-B0DD-66540DF33CD2}" srcOrd="0" destOrd="0" presId="urn:microsoft.com/office/officeart/2005/8/layout/list1"/>
    <dgm:cxn modelId="{085FD564-B488-4100-895B-FD0C61012B9A}" type="presParOf" srcId="{3BEB2ECD-A0B4-4FEF-9804-434EBB89063D}" destId="{18700444-E27D-4788-9554-9CAC5265536B}" srcOrd="1" destOrd="0" presId="urn:microsoft.com/office/officeart/2005/8/layout/list1"/>
    <dgm:cxn modelId="{B7F2CDDF-183D-40DE-B863-8B0218306632}" type="presParOf" srcId="{08C9EE9D-DAB1-4337-A5D2-CD216ADB9516}" destId="{9EE52F9A-FD83-42FD-BD7F-FB0BCA49CE14}" srcOrd="1" destOrd="0" presId="urn:microsoft.com/office/officeart/2005/8/layout/list1"/>
    <dgm:cxn modelId="{68B7B1CB-DA13-4480-8EBC-456982302E8F}" type="presParOf" srcId="{08C9EE9D-DAB1-4337-A5D2-CD216ADB9516}" destId="{B3EAC658-7239-47D8-9AC2-4D50220A8505}" srcOrd="2" destOrd="0" presId="urn:microsoft.com/office/officeart/2005/8/layout/list1"/>
    <dgm:cxn modelId="{6219EA22-C48C-494E-9E11-FE4C455F7FBB}" type="presParOf" srcId="{08C9EE9D-DAB1-4337-A5D2-CD216ADB9516}" destId="{002FF54C-265E-4865-8D2F-398110EB7A95}" srcOrd="3" destOrd="0" presId="urn:microsoft.com/office/officeart/2005/8/layout/list1"/>
    <dgm:cxn modelId="{569B0323-E16F-4DAA-BB7D-1805E109FF3A}" type="presParOf" srcId="{08C9EE9D-DAB1-4337-A5D2-CD216ADB9516}" destId="{90C50873-9D83-4F39-9341-0382E0110DF1}" srcOrd="4" destOrd="0" presId="urn:microsoft.com/office/officeart/2005/8/layout/list1"/>
    <dgm:cxn modelId="{A2781BE8-A37E-4EAD-AB13-7A4A1C7A110B}" type="presParOf" srcId="{90C50873-9D83-4F39-9341-0382E0110DF1}" destId="{760DBB1D-65EA-4F5A-ADE5-5E616618856B}" srcOrd="0" destOrd="0" presId="urn:microsoft.com/office/officeart/2005/8/layout/list1"/>
    <dgm:cxn modelId="{78C483DC-CCBB-42B8-A3FB-B9F815A985EB}" type="presParOf" srcId="{90C50873-9D83-4F39-9341-0382E0110DF1}" destId="{3EC5BC58-AD76-4625-AB97-2FB2118A9D4F}" srcOrd="1" destOrd="0" presId="urn:microsoft.com/office/officeart/2005/8/layout/list1"/>
    <dgm:cxn modelId="{A44F9B75-F4C5-46CF-B52C-BE1A2F82B648}" type="presParOf" srcId="{08C9EE9D-DAB1-4337-A5D2-CD216ADB9516}" destId="{0C1521F9-AC8C-4E4E-8226-FC488E1F85FE}" srcOrd="5" destOrd="0" presId="urn:microsoft.com/office/officeart/2005/8/layout/list1"/>
    <dgm:cxn modelId="{DAE23B69-612F-4687-834B-273919C5A1DD}" type="presParOf" srcId="{08C9EE9D-DAB1-4337-A5D2-CD216ADB9516}" destId="{B2BE7D7B-F1FE-4528-9A4A-D73952A6EC93}" srcOrd="6" destOrd="0" presId="urn:microsoft.com/office/officeart/2005/8/layout/list1"/>
    <dgm:cxn modelId="{345BF55C-A2F8-4CB5-99C4-9046360BB098}" type="presParOf" srcId="{08C9EE9D-DAB1-4337-A5D2-CD216ADB9516}" destId="{A5E27F9F-CDC2-4C2E-BA9A-242192AC3116}" srcOrd="7" destOrd="0" presId="urn:microsoft.com/office/officeart/2005/8/layout/list1"/>
    <dgm:cxn modelId="{891B0179-FEA1-4CF4-9FCC-249D98D588C6}" type="presParOf" srcId="{08C9EE9D-DAB1-4337-A5D2-CD216ADB9516}" destId="{C176CEFB-34C7-495D-A8B6-4EC0A8138037}" srcOrd="8" destOrd="0" presId="urn:microsoft.com/office/officeart/2005/8/layout/list1"/>
    <dgm:cxn modelId="{C35323BB-2B99-4E2C-87AC-E0A9B8DCDE4A}" type="presParOf" srcId="{C176CEFB-34C7-495D-A8B6-4EC0A8138037}" destId="{AF2EC258-2E04-4A11-BAAE-53CD1F14727A}" srcOrd="0" destOrd="0" presId="urn:microsoft.com/office/officeart/2005/8/layout/list1"/>
    <dgm:cxn modelId="{99D6BE9E-03B6-4BFD-957E-A85FCD7F336C}" type="presParOf" srcId="{C176CEFB-34C7-495D-A8B6-4EC0A8138037}" destId="{979A5F3D-AF99-4645-A408-8C196ED121D9}" srcOrd="1" destOrd="0" presId="urn:microsoft.com/office/officeart/2005/8/layout/list1"/>
    <dgm:cxn modelId="{5D5801EB-1B8B-4C73-922D-6A57C176EFD0}" type="presParOf" srcId="{08C9EE9D-DAB1-4337-A5D2-CD216ADB9516}" destId="{C346BC58-93BC-4BF2-B85F-2C05458B4524}" srcOrd="9" destOrd="0" presId="urn:microsoft.com/office/officeart/2005/8/layout/list1"/>
    <dgm:cxn modelId="{1F53D81D-C0B1-4A9C-A237-0127F222CFA7}" type="presParOf" srcId="{08C9EE9D-DAB1-4337-A5D2-CD216ADB9516}" destId="{0513B805-E22F-42AF-9431-76536D5AF4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78D1A-E376-47D1-8004-0E2A877D7F36}">
      <dsp:nvSpPr>
        <dsp:cNvPr id="0" name=""/>
        <dsp:cNvSpPr/>
      </dsp:nvSpPr>
      <dsp:spPr>
        <a:xfrm>
          <a:off x="322004" y="61"/>
          <a:ext cx="2640737" cy="2457800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482C7-D07F-4A02-812F-CB0BFBFDA5EF}">
      <dsp:nvSpPr>
        <dsp:cNvPr id="0" name=""/>
        <dsp:cNvSpPr/>
      </dsp:nvSpPr>
      <dsp:spPr>
        <a:xfrm>
          <a:off x="0" y="2456561"/>
          <a:ext cx="3284744" cy="196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External Gas Connection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External Vent Connections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External Thermostat Connections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Built in Disconnect Switch in Separated Combustion models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2456561"/>
        <a:ext cx="3284744" cy="1961450"/>
      </dsp:txXfrm>
    </dsp:sp>
    <dsp:sp modelId="{A8BF6F99-0B76-4184-9018-44B1F12B73B6}">
      <dsp:nvSpPr>
        <dsp:cNvPr id="0" name=""/>
        <dsp:cNvSpPr/>
      </dsp:nvSpPr>
      <dsp:spPr>
        <a:xfrm>
          <a:off x="3615427" y="468091"/>
          <a:ext cx="3284744" cy="2263189"/>
        </a:xfrm>
        <a:prstGeom prst="round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209E6-4987-44DB-ADE8-23A22CBEFCBC}">
      <dsp:nvSpPr>
        <dsp:cNvPr id="0" name=""/>
        <dsp:cNvSpPr/>
      </dsp:nvSpPr>
      <dsp:spPr>
        <a:xfrm>
          <a:off x="3615427" y="2731280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 or 4-post Hanging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Low Profile Hangers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Adaptable to 1” pipe-hanging</a:t>
          </a:r>
        </a:p>
      </dsp:txBody>
      <dsp:txXfrm>
        <a:off x="3615427" y="2731280"/>
        <a:ext cx="3284744" cy="1218640"/>
      </dsp:txXfrm>
    </dsp:sp>
    <dsp:sp modelId="{CCC266BD-CB0D-4159-BA23-B21182DD0CBE}">
      <dsp:nvSpPr>
        <dsp:cNvPr id="0" name=""/>
        <dsp:cNvSpPr/>
      </dsp:nvSpPr>
      <dsp:spPr>
        <a:xfrm>
          <a:off x="7228784" y="368960"/>
          <a:ext cx="3284744" cy="2263189"/>
        </a:xfrm>
        <a:prstGeom prst="round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0ECB2-7F07-48CF-81CD-376D85C14D97}">
      <dsp:nvSpPr>
        <dsp:cNvPr id="0" name=""/>
        <dsp:cNvSpPr/>
      </dsp:nvSpPr>
      <dsp:spPr>
        <a:xfrm>
          <a:off x="7230855" y="2677727"/>
          <a:ext cx="3284744" cy="161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Easy Access to Manual with QR code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Multiple Languages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Many Venting Options Available</a:t>
          </a:r>
        </a:p>
      </dsp:txBody>
      <dsp:txXfrm>
        <a:off x="7230855" y="2677727"/>
        <a:ext cx="3284744" cy="1615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78D1A-E376-47D1-8004-0E2A877D7F36}">
      <dsp:nvSpPr>
        <dsp:cNvPr id="0" name=""/>
        <dsp:cNvSpPr/>
      </dsp:nvSpPr>
      <dsp:spPr>
        <a:xfrm>
          <a:off x="322004" y="61"/>
          <a:ext cx="2640737" cy="2457800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482C7-D07F-4A02-812F-CB0BFBFDA5EF}">
      <dsp:nvSpPr>
        <dsp:cNvPr id="0" name=""/>
        <dsp:cNvSpPr/>
      </dsp:nvSpPr>
      <dsp:spPr>
        <a:xfrm>
          <a:off x="0" y="2456561"/>
          <a:ext cx="3284744" cy="196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Easy Access Service Door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Door is Hinged and Removable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Door has Safety Strap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Built-in Disconnect Switch on Separated Combustion Models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2456561"/>
        <a:ext cx="3284744" cy="1961450"/>
      </dsp:txXfrm>
    </dsp:sp>
    <dsp:sp modelId="{A8BF6F99-0B76-4184-9018-44B1F12B73B6}">
      <dsp:nvSpPr>
        <dsp:cNvPr id="0" name=""/>
        <dsp:cNvSpPr/>
      </dsp:nvSpPr>
      <dsp:spPr>
        <a:xfrm>
          <a:off x="3615427" y="468091"/>
          <a:ext cx="3284744" cy="2263189"/>
        </a:xfrm>
        <a:prstGeom prst="round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209E6-4987-44DB-ADE8-23A22CBEFCBC}">
      <dsp:nvSpPr>
        <dsp:cNvPr id="0" name=""/>
        <dsp:cNvSpPr/>
      </dsp:nvSpPr>
      <dsp:spPr>
        <a:xfrm>
          <a:off x="3615427" y="2731280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Error Code Display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Easy Access to Manual and Repair Parts List with QR code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1400+ Reznor-qualified Branches for Service Parts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615427" y="2731280"/>
        <a:ext cx="3284744" cy="1218640"/>
      </dsp:txXfrm>
    </dsp:sp>
    <dsp:sp modelId="{CCC266BD-CB0D-4159-BA23-B21182DD0CBE}">
      <dsp:nvSpPr>
        <dsp:cNvPr id="0" name=""/>
        <dsp:cNvSpPr/>
      </dsp:nvSpPr>
      <dsp:spPr>
        <a:xfrm>
          <a:off x="7228784" y="468091"/>
          <a:ext cx="3284744" cy="2263189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0ECB2-7F07-48CF-81CD-376D85C14D97}">
      <dsp:nvSpPr>
        <dsp:cNvPr id="0" name=""/>
        <dsp:cNvSpPr/>
      </dsp:nvSpPr>
      <dsp:spPr>
        <a:xfrm>
          <a:off x="7228784" y="2731280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Operation Verification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At-a-Glance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Local Technical Support</a:t>
          </a:r>
        </a:p>
      </dsp:txBody>
      <dsp:txXfrm>
        <a:off x="7228784" y="2731280"/>
        <a:ext cx="3284744" cy="1218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78D1A-E376-47D1-8004-0E2A877D7F36}">
      <dsp:nvSpPr>
        <dsp:cNvPr id="0" name=""/>
        <dsp:cNvSpPr/>
      </dsp:nvSpPr>
      <dsp:spPr>
        <a:xfrm>
          <a:off x="322004" y="61"/>
          <a:ext cx="2640737" cy="2457800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482C7-D07F-4A02-812F-CB0BFBFDA5EF}">
      <dsp:nvSpPr>
        <dsp:cNvPr id="0" name=""/>
        <dsp:cNvSpPr/>
      </dsp:nvSpPr>
      <dsp:spPr>
        <a:xfrm>
          <a:off x="0" y="2456561"/>
          <a:ext cx="3284744" cy="196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Unique, Smooth, Appliance-quality Appearance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Hidden Edges And Fasteners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chemeClr val="tx1"/>
              </a:solidFill>
            </a:rPr>
            <a:t>Contrasting-color and Recessed Front Plate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chemeClr val="tx1"/>
              </a:solidFill>
            </a:rPr>
            <a:t>Signature “REZNOR” Bevel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buNone/>
          </a:pPr>
          <a:endParaRPr lang="en-US" sz="1800" kern="12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buNone/>
          </a:pPr>
          <a:endParaRPr lang="en-US" sz="1800" kern="12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buNone/>
          </a:pPr>
          <a:endParaRPr lang="en-US" sz="1800" kern="1200" dirty="0"/>
        </a:p>
      </dsp:txBody>
      <dsp:txXfrm>
        <a:off x="0" y="2456561"/>
        <a:ext cx="3284744" cy="1961450"/>
      </dsp:txXfrm>
    </dsp:sp>
    <dsp:sp modelId="{A8BF6F99-0B76-4184-9018-44B1F12B73B6}">
      <dsp:nvSpPr>
        <dsp:cNvPr id="0" name=""/>
        <dsp:cNvSpPr/>
      </dsp:nvSpPr>
      <dsp:spPr>
        <a:xfrm>
          <a:off x="3615427" y="468091"/>
          <a:ext cx="3284744" cy="2263189"/>
        </a:xfrm>
        <a:prstGeom prst="round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209E6-4987-44DB-ADE8-23A22CBEFCBC}">
      <dsp:nvSpPr>
        <dsp:cNvPr id="0" name=""/>
        <dsp:cNvSpPr/>
      </dsp:nvSpPr>
      <dsp:spPr>
        <a:xfrm>
          <a:off x="3615427" y="2731280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Optional Parts Seamlessly Integrate into the Cabinet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615427" y="2731280"/>
        <a:ext cx="3284744" cy="1218640"/>
      </dsp:txXfrm>
    </dsp:sp>
    <dsp:sp modelId="{CCC266BD-CB0D-4159-BA23-B21182DD0CBE}">
      <dsp:nvSpPr>
        <dsp:cNvPr id="0" name=""/>
        <dsp:cNvSpPr/>
      </dsp:nvSpPr>
      <dsp:spPr>
        <a:xfrm>
          <a:off x="7228784" y="468091"/>
          <a:ext cx="3284744" cy="2263189"/>
        </a:xfrm>
        <a:prstGeom prst="round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0ECB2-7F07-48CF-81CD-376D85C14D97}">
      <dsp:nvSpPr>
        <dsp:cNvPr id="0" name=""/>
        <dsp:cNvSpPr/>
      </dsp:nvSpPr>
      <dsp:spPr>
        <a:xfrm>
          <a:off x="7228784" y="2731280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Contrasting Red Louver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kern="1200" dirty="0"/>
            <a:t> and Raised REZNOR Logo*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kern="1200" dirty="0"/>
            <a:t>Embossed REZNOR Logo Underneath and Viewable from Floor*</a:t>
          </a:r>
        </a:p>
      </dsp:txBody>
      <dsp:txXfrm>
        <a:off x="7228784" y="2731280"/>
        <a:ext cx="3284744" cy="121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D81E2-57D2-4159-B10D-47E6DB790D14}">
      <dsp:nvSpPr>
        <dsp:cNvPr id="0" name=""/>
        <dsp:cNvSpPr/>
      </dsp:nvSpPr>
      <dsp:spPr>
        <a:xfrm>
          <a:off x="1281313" y="1196509"/>
          <a:ext cx="3099238" cy="30532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Current REZNOR Product Offering</a:t>
          </a:r>
        </a:p>
      </dsp:txBody>
      <dsp:txXfrm>
        <a:off x="1735186" y="1643652"/>
        <a:ext cx="2191492" cy="2158998"/>
      </dsp:txXfrm>
    </dsp:sp>
    <dsp:sp modelId="{769F89BC-9B9D-4061-8628-FF9F19A2CE10}">
      <dsp:nvSpPr>
        <dsp:cNvPr id="0" name=""/>
        <dsp:cNvSpPr/>
      </dsp:nvSpPr>
      <dsp:spPr>
        <a:xfrm>
          <a:off x="211869" y="0"/>
          <a:ext cx="5198064" cy="541866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3">
                <a:hueOff val="-20606184"/>
                <a:satOff val="-94211"/>
                <a:lumOff val="9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0606184"/>
                <a:satOff val="-94211"/>
                <a:lumOff val="9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0606184"/>
                <a:satOff val="-94211"/>
                <a:lumOff val="9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982B73-07E0-448F-9CAC-FFDDCDED0ED6}">
      <dsp:nvSpPr>
        <dsp:cNvPr id="0" name=""/>
        <dsp:cNvSpPr/>
      </dsp:nvSpPr>
      <dsp:spPr>
        <a:xfrm>
          <a:off x="4039346" y="456793"/>
          <a:ext cx="1381373" cy="138176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40197BC-8BA4-453D-9123-DC7E76483EC1}">
      <dsp:nvSpPr>
        <dsp:cNvPr id="0" name=""/>
        <dsp:cNvSpPr/>
      </dsp:nvSpPr>
      <dsp:spPr>
        <a:xfrm>
          <a:off x="5525498" y="479010"/>
          <a:ext cx="184902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kern="1200" dirty="0"/>
            <a:t>UBX</a:t>
          </a:r>
        </a:p>
      </dsp:txBody>
      <dsp:txXfrm>
        <a:off x="5525498" y="479010"/>
        <a:ext cx="1849022" cy="1337327"/>
      </dsp:txXfrm>
    </dsp:sp>
    <dsp:sp modelId="{DFB64721-885A-41DB-A80D-BE0E500A1781}">
      <dsp:nvSpPr>
        <dsp:cNvPr id="0" name=""/>
        <dsp:cNvSpPr/>
      </dsp:nvSpPr>
      <dsp:spPr>
        <a:xfrm>
          <a:off x="4573251" y="2028748"/>
          <a:ext cx="1381373" cy="138176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EC5297-4DC3-46A6-8984-DEFE03D72156}">
      <dsp:nvSpPr>
        <dsp:cNvPr id="0" name=""/>
        <dsp:cNvSpPr/>
      </dsp:nvSpPr>
      <dsp:spPr>
        <a:xfrm>
          <a:off x="6067107" y="2048256"/>
          <a:ext cx="184902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kern="1200" dirty="0"/>
            <a:t>UEZ</a:t>
          </a:r>
        </a:p>
      </dsp:txBody>
      <dsp:txXfrm>
        <a:off x="6067107" y="2048256"/>
        <a:ext cx="1849022" cy="1337327"/>
      </dsp:txXfrm>
    </dsp:sp>
    <dsp:sp modelId="{416E274B-65D5-4380-B70B-06140FDE9AFC}">
      <dsp:nvSpPr>
        <dsp:cNvPr id="0" name=""/>
        <dsp:cNvSpPr/>
      </dsp:nvSpPr>
      <dsp:spPr>
        <a:xfrm>
          <a:off x="4039346" y="3622920"/>
          <a:ext cx="1381373" cy="138176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FDD830-5471-4F1D-B507-B7AEA394469D}">
      <dsp:nvSpPr>
        <dsp:cNvPr id="0" name=""/>
        <dsp:cNvSpPr/>
      </dsp:nvSpPr>
      <dsp:spPr>
        <a:xfrm>
          <a:off x="5525498" y="3651097"/>
          <a:ext cx="184902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kern="1200" dirty="0"/>
            <a:t>UBZ</a:t>
          </a:r>
        </a:p>
      </dsp:txBody>
      <dsp:txXfrm>
        <a:off x="5525498" y="3651097"/>
        <a:ext cx="1849022" cy="1337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78134-A889-490D-AD59-0AD66AD8F089}">
      <dsp:nvSpPr>
        <dsp:cNvPr id="0" name=""/>
        <dsp:cNvSpPr/>
      </dsp:nvSpPr>
      <dsp:spPr>
        <a:xfrm rot="5400000">
          <a:off x="665098" y="868596"/>
          <a:ext cx="762816" cy="8684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8B1C85-6ECE-4F51-9635-B55D35D52AF5}">
      <dsp:nvSpPr>
        <dsp:cNvPr id="0" name=""/>
        <dsp:cNvSpPr/>
      </dsp:nvSpPr>
      <dsp:spPr>
        <a:xfrm>
          <a:off x="462998" y="22999"/>
          <a:ext cx="1284134" cy="8988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Turn on Heating</a:t>
          </a:r>
        </a:p>
      </dsp:txBody>
      <dsp:txXfrm>
        <a:off x="506884" y="66885"/>
        <a:ext cx="1196362" cy="811080"/>
      </dsp:txXfrm>
    </dsp:sp>
    <dsp:sp modelId="{2F659166-840D-4A19-9AC2-D2476ADD2D74}">
      <dsp:nvSpPr>
        <dsp:cNvPr id="0" name=""/>
        <dsp:cNvSpPr/>
      </dsp:nvSpPr>
      <dsp:spPr>
        <a:xfrm>
          <a:off x="1747132" y="108725"/>
          <a:ext cx="933956" cy="72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5BE53-90F1-4C09-8D7F-FC9372A865C2}">
      <dsp:nvSpPr>
        <dsp:cNvPr id="0" name=""/>
        <dsp:cNvSpPr/>
      </dsp:nvSpPr>
      <dsp:spPr>
        <a:xfrm rot="5400000">
          <a:off x="1729782" y="1878304"/>
          <a:ext cx="762816" cy="8684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66F0E0-F97D-4766-ADF9-E14A45155958}">
      <dsp:nvSpPr>
        <dsp:cNvPr id="0" name=""/>
        <dsp:cNvSpPr/>
      </dsp:nvSpPr>
      <dsp:spPr>
        <a:xfrm>
          <a:off x="1527682" y="1032706"/>
          <a:ext cx="1284134" cy="8988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UH Fan on</a:t>
          </a:r>
        </a:p>
      </dsp:txBody>
      <dsp:txXfrm>
        <a:off x="1571568" y="1076592"/>
        <a:ext cx="1196362" cy="811080"/>
      </dsp:txXfrm>
    </dsp:sp>
    <dsp:sp modelId="{455B7608-EEC8-45AF-902E-F451701677C4}">
      <dsp:nvSpPr>
        <dsp:cNvPr id="0" name=""/>
        <dsp:cNvSpPr/>
      </dsp:nvSpPr>
      <dsp:spPr>
        <a:xfrm>
          <a:off x="623863" y="1409363"/>
          <a:ext cx="1621423" cy="72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T</a:t>
          </a:r>
          <a:r>
            <a:rPr lang="en-US" sz="1200" kern="1200" cap="all" baseline="-25000" dirty="0"/>
            <a:t>actual </a:t>
          </a:r>
          <a:r>
            <a:rPr lang="en-US" sz="1200" kern="1200" dirty="0"/>
            <a:t> &lt; T</a:t>
          </a:r>
          <a:r>
            <a:rPr lang="en-US" sz="1200" kern="1200" baseline="-25000" dirty="0"/>
            <a:t>SET</a:t>
          </a:r>
          <a:r>
            <a:rPr lang="en-US" sz="1200" kern="1200" dirty="0"/>
            <a:t> </a:t>
          </a:r>
        </a:p>
      </dsp:txBody>
      <dsp:txXfrm>
        <a:off x="623863" y="1409363"/>
        <a:ext cx="1621423" cy="726491"/>
      </dsp:txXfrm>
    </dsp:sp>
    <dsp:sp modelId="{DBF2BDF0-FBE4-44C8-A107-7C30789B8754}">
      <dsp:nvSpPr>
        <dsp:cNvPr id="0" name=""/>
        <dsp:cNvSpPr/>
      </dsp:nvSpPr>
      <dsp:spPr>
        <a:xfrm rot="5400000">
          <a:off x="2794465" y="2888011"/>
          <a:ext cx="762816" cy="8684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F7BCF4-533D-4111-A820-4BDBF3DA73EA}">
      <dsp:nvSpPr>
        <dsp:cNvPr id="0" name=""/>
        <dsp:cNvSpPr/>
      </dsp:nvSpPr>
      <dsp:spPr>
        <a:xfrm>
          <a:off x="2592365" y="2042414"/>
          <a:ext cx="1284134" cy="8988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2 kicks Gas Heat on</a:t>
          </a:r>
        </a:p>
      </dsp:txBody>
      <dsp:txXfrm>
        <a:off x="2636251" y="2086300"/>
        <a:ext cx="1196362" cy="811080"/>
      </dsp:txXfrm>
    </dsp:sp>
    <dsp:sp modelId="{3833A9E1-9B24-4C2D-AA13-9094A1642EE4}">
      <dsp:nvSpPr>
        <dsp:cNvPr id="0" name=""/>
        <dsp:cNvSpPr/>
      </dsp:nvSpPr>
      <dsp:spPr>
        <a:xfrm>
          <a:off x="1642493" y="2400981"/>
          <a:ext cx="933956" cy="72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T</a:t>
          </a:r>
          <a:r>
            <a:rPr lang="en-US" sz="1200" kern="1200" cap="all" baseline="-25000" dirty="0"/>
            <a:t>actual </a:t>
          </a:r>
          <a:r>
            <a:rPr lang="en-US" sz="1200" kern="1200" dirty="0"/>
            <a:t> &lt; T</a:t>
          </a:r>
          <a:r>
            <a:rPr lang="en-US" sz="1200" kern="1200" baseline="-25000" dirty="0"/>
            <a:t>SET</a:t>
          </a:r>
          <a:r>
            <a:rPr lang="en-US" sz="1200" kern="1200" dirty="0"/>
            <a:t> </a:t>
          </a:r>
        </a:p>
      </dsp:txBody>
      <dsp:txXfrm>
        <a:off x="1642493" y="2400981"/>
        <a:ext cx="933956" cy="726491"/>
      </dsp:txXfrm>
    </dsp:sp>
    <dsp:sp modelId="{F71B87F9-55AE-43C2-8E5F-A1E0C0387F48}">
      <dsp:nvSpPr>
        <dsp:cNvPr id="0" name=""/>
        <dsp:cNvSpPr/>
      </dsp:nvSpPr>
      <dsp:spPr>
        <a:xfrm>
          <a:off x="3615944" y="3037290"/>
          <a:ext cx="1284134" cy="8988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1 off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2 off</a:t>
          </a:r>
        </a:p>
      </dsp:txBody>
      <dsp:txXfrm>
        <a:off x="3659830" y="3081176"/>
        <a:ext cx="1196362" cy="811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C658-7239-47D8-9AC2-4D50220A8505}">
      <dsp:nvSpPr>
        <dsp:cNvPr id="0" name=""/>
        <dsp:cNvSpPr/>
      </dsp:nvSpPr>
      <dsp:spPr>
        <a:xfrm>
          <a:off x="0" y="158292"/>
          <a:ext cx="7011589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177" tIns="166624" rIns="54417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Up to 93% Thermal Efficiency for Long-term Energy Savings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Fan-only Operation for Air Circulation with 2-stage Tstat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Multiple Unit Control Options</a:t>
          </a:r>
        </a:p>
      </dsp:txBody>
      <dsp:txXfrm>
        <a:off x="0" y="158292"/>
        <a:ext cx="7011589" cy="1234800"/>
      </dsp:txXfrm>
    </dsp:sp>
    <dsp:sp modelId="{18700444-E27D-4788-9554-9CAC5265536B}">
      <dsp:nvSpPr>
        <dsp:cNvPr id="0" name=""/>
        <dsp:cNvSpPr/>
      </dsp:nvSpPr>
      <dsp:spPr>
        <a:xfrm>
          <a:off x="350579" y="40212"/>
          <a:ext cx="4908112" cy="236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515" tIns="0" rIns="1855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High Efficiency Condensing Models </a:t>
          </a:r>
        </a:p>
      </dsp:txBody>
      <dsp:txXfrm>
        <a:off x="362107" y="51740"/>
        <a:ext cx="4885056" cy="213104"/>
      </dsp:txXfrm>
    </dsp:sp>
    <dsp:sp modelId="{B2BE7D7B-F1FE-4528-9A4A-D73952A6EC93}">
      <dsp:nvSpPr>
        <dsp:cNvPr id="0" name=""/>
        <dsp:cNvSpPr/>
      </dsp:nvSpPr>
      <dsp:spPr>
        <a:xfrm>
          <a:off x="0" y="1554373"/>
          <a:ext cx="701158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177" tIns="166624" rIns="54417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Economically &amp; Precisely Heat the Space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Distribute Heat Evenly with More Lower Capacity Units</a:t>
          </a:r>
        </a:p>
      </dsp:txBody>
      <dsp:txXfrm>
        <a:off x="0" y="1554373"/>
        <a:ext cx="7011589" cy="907200"/>
      </dsp:txXfrm>
    </dsp:sp>
    <dsp:sp modelId="{3EC5BC58-AD76-4625-AB97-2FB2118A9D4F}">
      <dsp:nvSpPr>
        <dsp:cNvPr id="0" name=""/>
        <dsp:cNvSpPr/>
      </dsp:nvSpPr>
      <dsp:spPr>
        <a:xfrm>
          <a:off x="350579" y="1436293"/>
          <a:ext cx="4908112" cy="236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515" tIns="0" rIns="1855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14 Capacities with 82-83% Models</a:t>
          </a:r>
        </a:p>
      </dsp:txBody>
      <dsp:txXfrm>
        <a:off x="362107" y="1447821"/>
        <a:ext cx="4885056" cy="213104"/>
      </dsp:txXfrm>
    </dsp:sp>
    <dsp:sp modelId="{0513B805-E22F-42AF-9431-76536D5AF40F}">
      <dsp:nvSpPr>
        <dsp:cNvPr id="0" name=""/>
        <dsp:cNvSpPr/>
      </dsp:nvSpPr>
      <dsp:spPr>
        <a:xfrm>
          <a:off x="0" y="2622853"/>
          <a:ext cx="7011589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177" tIns="166624" rIns="54417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Utilizes Outside Air for Combustion for Safety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Use for Harsh Environments or where you need outside air for combustion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Reduces Heat Losses for Building Energy Conservation</a:t>
          </a:r>
        </a:p>
      </dsp:txBody>
      <dsp:txXfrm>
        <a:off x="0" y="2622853"/>
        <a:ext cx="7011589" cy="1512000"/>
      </dsp:txXfrm>
    </dsp:sp>
    <dsp:sp modelId="{979A5F3D-AF99-4645-A408-8C196ED121D9}">
      <dsp:nvSpPr>
        <dsp:cNvPr id="0" name=""/>
        <dsp:cNvSpPr/>
      </dsp:nvSpPr>
      <dsp:spPr>
        <a:xfrm>
          <a:off x="350579" y="2504772"/>
          <a:ext cx="4908112" cy="236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515" tIns="0" rIns="1855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Field Convertible to Separated Combustion</a:t>
          </a:r>
        </a:p>
      </dsp:txBody>
      <dsp:txXfrm>
        <a:off x="362107" y="2516300"/>
        <a:ext cx="4885056" cy="2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0204-5189-4AC2-BB84-A5EFFA702DA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7AF8-F605-4246-AF48-FB12FAC462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F7AF8-F605-4246-AF48-FB12FAC462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5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F7AF8-F605-4246-AF48-FB12FAC462B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2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We are currently developing lower capacities for this model, but a timetable hasn’t been finalized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F7AF8-F605-4246-AF48-FB12FAC462B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6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F7AF8-F605-4246-AF48-FB12FAC462B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0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F7AF8-F605-4246-AF48-FB12FAC462B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3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20C392B2-7126-C9FD-61E7-8736D88B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>
            <a:extLst>
              <a:ext uri="{FF2B5EF4-FFF2-40B4-BE49-F238E27FC236}">
                <a16:creationId xmlns:a16="http://schemas.microsoft.com/office/drawing/2014/main" id="{4B43662E-30B6-89BB-6DD8-07DC139DAE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4:notes">
            <a:extLst>
              <a:ext uri="{FF2B5EF4-FFF2-40B4-BE49-F238E27FC236}">
                <a16:creationId xmlns:a16="http://schemas.microsoft.com/office/drawing/2014/main" id="{61FBCF72-C30A-348D-AD2A-6A24712C68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9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941F-4395-4BC9-ABDF-7B30BB7B7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AE724-7C37-4BEC-8110-71859B78C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018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alibri" panose="020F0502020204030204" pitchFamily="34" charset="0"/>
              <a:buChar char="–"/>
              <a:defRPr/>
            </a:lvl2pPr>
            <a:lvl3pPr marL="1143000" indent="-228600">
              <a:buSzPct val="75000"/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1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29A7-F220-4048-B1BE-51F2AE62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FC15-8491-4A21-9BA8-77D123617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29A7-F220-4048-B1BE-51F2AE62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FC15-8491-4A21-9BA8-77D123617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0917-E92F-450A-9EC8-AB115868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78D31-5174-47EA-B2CC-AAC483AF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4AC2-52E3-4956-AAF3-5B3D248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7845-0238-46D8-A0A4-5D7C90C56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033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52194-7C22-4C8E-A515-504EFFE3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033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74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FDA1-676D-4C6E-A4B4-B0644FD9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F2D92-F7E2-4C70-A2F9-6C5621E1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9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DF2C7-2145-4DA2-B4C7-FFD0BB42D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2950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6A624-EB02-4BBB-AB7E-E14E78BB7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9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ADC3D-BF54-4049-B765-7C48421B2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295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70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50CB-ED0A-4525-A308-0BEAE957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026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9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5AA9-7A87-491A-983E-038A970A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BA41B-A26B-4568-85C2-162CBEE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8866D-0692-49A9-A879-759DD3CF2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01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3329-CD5A-4FBD-9680-DABC3D56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60D9C-1D15-466C-A08F-1E342E0BC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5E1A2-50F1-4E19-A8E3-624ED0B3A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96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09646-FB2C-4E0F-92B1-2D943ACC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08444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AF003-685B-4D32-9267-14311463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8287"/>
            <a:ext cx="10515600" cy="441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182DD-6E9A-41C9-8646-4FB64417F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E1F83-E022-4C8B-92AF-28BE5023C186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6BD5430A-E986-4C97-9A12-CFABFB599F47}"/>
              </a:ext>
            </a:extLst>
          </p:cNvPr>
          <p:cNvSpPr/>
          <p:nvPr userDrawn="1"/>
        </p:nvSpPr>
        <p:spPr>
          <a:xfrm flipH="1">
            <a:off x="-2" y="6015785"/>
            <a:ext cx="12201753" cy="8422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441 h 12441"/>
              <a:gd name="connsiteX1" fmla="*/ 10000 w 10000"/>
              <a:gd name="connsiteY1" fmla="*/ 0 h 12441"/>
              <a:gd name="connsiteX2" fmla="*/ 10000 w 10000"/>
              <a:gd name="connsiteY2" fmla="*/ 12441 h 12441"/>
              <a:gd name="connsiteX3" fmla="*/ 0 w 10000"/>
              <a:gd name="connsiteY3" fmla="*/ 12441 h 12441"/>
              <a:gd name="connsiteX4" fmla="*/ 0 w 10000"/>
              <a:gd name="connsiteY4" fmla="*/ 4441 h 12441"/>
              <a:gd name="connsiteX0" fmla="*/ 0 w 10000"/>
              <a:gd name="connsiteY0" fmla="*/ 5568 h 13568"/>
              <a:gd name="connsiteX1" fmla="*/ 10000 w 10000"/>
              <a:gd name="connsiteY1" fmla="*/ 0 h 13568"/>
              <a:gd name="connsiteX2" fmla="*/ 10000 w 10000"/>
              <a:gd name="connsiteY2" fmla="*/ 13568 h 13568"/>
              <a:gd name="connsiteX3" fmla="*/ 0 w 10000"/>
              <a:gd name="connsiteY3" fmla="*/ 13568 h 13568"/>
              <a:gd name="connsiteX4" fmla="*/ 0 w 10000"/>
              <a:gd name="connsiteY4" fmla="*/ 5568 h 13568"/>
              <a:gd name="connsiteX0" fmla="*/ 0 w 10008"/>
              <a:gd name="connsiteY0" fmla="*/ 10638 h 13568"/>
              <a:gd name="connsiteX1" fmla="*/ 10008 w 10008"/>
              <a:gd name="connsiteY1" fmla="*/ 0 h 13568"/>
              <a:gd name="connsiteX2" fmla="*/ 10008 w 10008"/>
              <a:gd name="connsiteY2" fmla="*/ 13568 h 13568"/>
              <a:gd name="connsiteX3" fmla="*/ 8 w 10008"/>
              <a:gd name="connsiteY3" fmla="*/ 13568 h 13568"/>
              <a:gd name="connsiteX4" fmla="*/ 0 w 10008"/>
              <a:gd name="connsiteY4" fmla="*/ 10638 h 13568"/>
              <a:gd name="connsiteX0" fmla="*/ 0 w 10008"/>
              <a:gd name="connsiteY0" fmla="*/ 5286 h 8216"/>
              <a:gd name="connsiteX1" fmla="*/ 10008 w 10008"/>
              <a:gd name="connsiteY1" fmla="*/ 0 h 8216"/>
              <a:gd name="connsiteX2" fmla="*/ 10008 w 10008"/>
              <a:gd name="connsiteY2" fmla="*/ 8216 h 8216"/>
              <a:gd name="connsiteX3" fmla="*/ 8 w 10008"/>
              <a:gd name="connsiteY3" fmla="*/ 8216 h 8216"/>
              <a:gd name="connsiteX4" fmla="*/ 0 w 10008"/>
              <a:gd name="connsiteY4" fmla="*/ 5286 h 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8216">
                <a:moveTo>
                  <a:pt x="0" y="5286"/>
                </a:moveTo>
                <a:lnTo>
                  <a:pt x="10008" y="0"/>
                </a:lnTo>
                <a:lnTo>
                  <a:pt x="10008" y="8216"/>
                </a:lnTo>
                <a:lnTo>
                  <a:pt x="8" y="8216"/>
                </a:lnTo>
                <a:cubicBezTo>
                  <a:pt x="5" y="7239"/>
                  <a:pt x="3" y="6263"/>
                  <a:pt x="0" y="5286"/>
                </a:cubicBezTo>
                <a:close/>
              </a:path>
            </a:pathLst>
          </a:custGeom>
          <a:solidFill>
            <a:srgbClr val="A80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EF2D87-1B87-42F8-95BF-3BAD6FC49AF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336598"/>
            <a:ext cx="1493220" cy="2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56192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B9C759-CE13-462E-8592-262C6397A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01170"/>
            <a:ext cx="10515600" cy="8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9F24C86-2585-4466-89D5-91FD3D1D6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63882"/>
            <a:ext cx="10515600" cy="446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98E90F-1C12-4E1A-8A35-037152CB87F9}"/>
              </a:ext>
            </a:extLst>
          </p:cNvPr>
          <p:cNvSpPr/>
          <p:nvPr userDrawn="1"/>
        </p:nvSpPr>
        <p:spPr>
          <a:xfrm>
            <a:off x="0" y="-1"/>
            <a:ext cx="12192000" cy="427283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5EB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B9A35-B36A-4A93-A49A-75DC6E3BD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01" y="6356830"/>
            <a:ext cx="941143" cy="25958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871CE48-EB1D-4812-A0A7-28204362D3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703" y="6304372"/>
            <a:ext cx="882522" cy="3120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5A976-7857-4D06-8872-BBCA6D214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4098" y="6256351"/>
            <a:ext cx="379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EB8"/>
                </a:solidFill>
                <a:latin typeface="+mn-lt"/>
              </a:defRPr>
            </a:lvl1pPr>
          </a:lstStyle>
          <a:p>
            <a:fld id="{211CF6CE-9C05-43AA-A66D-3477878789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AA3D3E3E-7B1A-4BDD-90D0-FDC198BD8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82" b="7413"/>
          <a:stretch/>
        </p:blipFill>
        <p:spPr>
          <a:xfrm>
            <a:off x="11344275" y="6263727"/>
            <a:ext cx="291493" cy="36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A7982E-ABBA-4691-B49B-035421070D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639" y="6246872"/>
            <a:ext cx="2194750" cy="3840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005EB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31736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31736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31736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31736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31736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31736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31736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31736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09646-FB2C-4E0F-92B1-2D943ACC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08444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AF003-685B-4D32-9267-14311463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8287"/>
            <a:ext cx="10515600" cy="441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182DD-6E9A-41C9-8646-4FB64417F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6B76-81EF-4453-80EB-1B34C99526C4}" type="datetime1">
              <a:rPr lang="en-US" smtClean="0"/>
              <a:t>2/6/2024</a:t>
            </a:fld>
            <a:endParaRPr lang="en-US" dirty="0"/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6BD5430A-E986-4C97-9A12-CFABFB599F47}"/>
              </a:ext>
            </a:extLst>
          </p:cNvPr>
          <p:cNvSpPr/>
          <p:nvPr userDrawn="1"/>
        </p:nvSpPr>
        <p:spPr>
          <a:xfrm flipH="1">
            <a:off x="-2" y="6015785"/>
            <a:ext cx="12201753" cy="8422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441 h 12441"/>
              <a:gd name="connsiteX1" fmla="*/ 10000 w 10000"/>
              <a:gd name="connsiteY1" fmla="*/ 0 h 12441"/>
              <a:gd name="connsiteX2" fmla="*/ 10000 w 10000"/>
              <a:gd name="connsiteY2" fmla="*/ 12441 h 12441"/>
              <a:gd name="connsiteX3" fmla="*/ 0 w 10000"/>
              <a:gd name="connsiteY3" fmla="*/ 12441 h 12441"/>
              <a:gd name="connsiteX4" fmla="*/ 0 w 10000"/>
              <a:gd name="connsiteY4" fmla="*/ 4441 h 12441"/>
              <a:gd name="connsiteX0" fmla="*/ 0 w 10000"/>
              <a:gd name="connsiteY0" fmla="*/ 5568 h 13568"/>
              <a:gd name="connsiteX1" fmla="*/ 10000 w 10000"/>
              <a:gd name="connsiteY1" fmla="*/ 0 h 13568"/>
              <a:gd name="connsiteX2" fmla="*/ 10000 w 10000"/>
              <a:gd name="connsiteY2" fmla="*/ 13568 h 13568"/>
              <a:gd name="connsiteX3" fmla="*/ 0 w 10000"/>
              <a:gd name="connsiteY3" fmla="*/ 13568 h 13568"/>
              <a:gd name="connsiteX4" fmla="*/ 0 w 10000"/>
              <a:gd name="connsiteY4" fmla="*/ 5568 h 13568"/>
              <a:gd name="connsiteX0" fmla="*/ 0 w 10008"/>
              <a:gd name="connsiteY0" fmla="*/ 10638 h 13568"/>
              <a:gd name="connsiteX1" fmla="*/ 10008 w 10008"/>
              <a:gd name="connsiteY1" fmla="*/ 0 h 13568"/>
              <a:gd name="connsiteX2" fmla="*/ 10008 w 10008"/>
              <a:gd name="connsiteY2" fmla="*/ 13568 h 13568"/>
              <a:gd name="connsiteX3" fmla="*/ 8 w 10008"/>
              <a:gd name="connsiteY3" fmla="*/ 13568 h 13568"/>
              <a:gd name="connsiteX4" fmla="*/ 0 w 10008"/>
              <a:gd name="connsiteY4" fmla="*/ 10638 h 13568"/>
              <a:gd name="connsiteX0" fmla="*/ 0 w 10008"/>
              <a:gd name="connsiteY0" fmla="*/ 5286 h 8216"/>
              <a:gd name="connsiteX1" fmla="*/ 10008 w 10008"/>
              <a:gd name="connsiteY1" fmla="*/ 0 h 8216"/>
              <a:gd name="connsiteX2" fmla="*/ 10008 w 10008"/>
              <a:gd name="connsiteY2" fmla="*/ 8216 h 8216"/>
              <a:gd name="connsiteX3" fmla="*/ 8 w 10008"/>
              <a:gd name="connsiteY3" fmla="*/ 8216 h 8216"/>
              <a:gd name="connsiteX4" fmla="*/ 0 w 10008"/>
              <a:gd name="connsiteY4" fmla="*/ 5286 h 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8216">
                <a:moveTo>
                  <a:pt x="0" y="5286"/>
                </a:moveTo>
                <a:lnTo>
                  <a:pt x="10008" y="0"/>
                </a:lnTo>
                <a:lnTo>
                  <a:pt x="10008" y="8216"/>
                </a:lnTo>
                <a:lnTo>
                  <a:pt x="8" y="8216"/>
                </a:lnTo>
                <a:cubicBezTo>
                  <a:pt x="5" y="7239"/>
                  <a:pt x="3" y="6263"/>
                  <a:pt x="0" y="5286"/>
                </a:cubicBezTo>
                <a:close/>
              </a:path>
            </a:pathLst>
          </a:custGeom>
          <a:solidFill>
            <a:srgbClr val="A80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EF2D87-1B87-42F8-95BF-3BAD6FC49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336598"/>
            <a:ext cx="1493220" cy="2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56192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reesvg.org/eco-friendly-tag-vector-drawing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EDDE-96C7-425A-95A1-784018A7E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A80532"/>
                </a:solidFill>
              </a:rPr>
              <a:t>Gas Unit Heater 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A1ACE-C844-45CE-BD6A-C0A0A4231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dirty="0">
                <a:solidFill>
                  <a:schemeClr val="tx2"/>
                </a:solidFill>
              </a:rPr>
              <a:t>Updated January 2024</a:t>
            </a:r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DAD14008-BDB9-470D-858D-3AA29594F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040" y="1776984"/>
            <a:ext cx="4185920" cy="7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4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9C873-1032-4B15-BB48-3DBE33F7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50120" cy="818782"/>
          </a:xfrm>
        </p:spPr>
        <p:txBody>
          <a:bodyPr>
            <a:normAutofit/>
          </a:bodyPr>
          <a:lstStyle/>
          <a:p>
            <a:r>
              <a:rPr lang="en-US" sz="4800" dirty="0"/>
              <a:t>Professional Modern Styling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A243F6-CF99-4419-BCB9-CE4723146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459978"/>
              </p:ext>
            </p:extLst>
          </p:nvPr>
        </p:nvGraphicFramePr>
        <p:xfrm>
          <a:off x="838200" y="1328738"/>
          <a:ext cx="10515600" cy="441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509812-3746-4B58-8095-1CE2EA4DB7E6}"/>
              </a:ext>
            </a:extLst>
          </p:cNvPr>
          <p:cNvSpPr txBox="1"/>
          <p:nvPr/>
        </p:nvSpPr>
        <p:spPr>
          <a:xfrm flipH="1">
            <a:off x="10066019" y="6212065"/>
            <a:ext cx="2575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*on premium models</a:t>
            </a:r>
          </a:p>
        </p:txBody>
      </p:sp>
    </p:spTree>
    <p:extLst>
      <p:ext uri="{BB962C8B-B14F-4D97-AF65-F5344CB8AC3E}">
        <p14:creationId xmlns:p14="http://schemas.microsoft.com/office/powerpoint/2010/main" val="326070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6DD10C-3139-4825-9294-61D1A6C42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179380"/>
              </p:ext>
            </p:extLst>
          </p:nvPr>
        </p:nvGraphicFramePr>
        <p:xfrm>
          <a:off x="2853371" y="3018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9F3E8BD-637D-44BB-A8A5-1F2AEC3A247F}"/>
              </a:ext>
            </a:extLst>
          </p:cNvPr>
          <p:cNvGrpSpPr/>
          <p:nvPr/>
        </p:nvGrpSpPr>
        <p:grpSpPr>
          <a:xfrm>
            <a:off x="1695036" y="401251"/>
            <a:ext cx="6930804" cy="5349785"/>
            <a:chOff x="1695035" y="370771"/>
            <a:chExt cx="6930804" cy="5349785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7D8C30B4-43CD-4D58-B37F-FD301C818ACD}"/>
                </a:ext>
              </a:extLst>
            </p:cNvPr>
            <p:cNvSpPr/>
            <p:nvPr/>
          </p:nvSpPr>
          <p:spPr>
            <a:xfrm flipH="1">
              <a:off x="3005770" y="370771"/>
              <a:ext cx="5620069" cy="5349785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20606184"/>
                <a:satOff val="-94211"/>
                <a:lumOff val="979"/>
                <a:alphaOff val="0"/>
              </a:schemeClr>
            </a:fillRef>
            <a:effectRef idx="3">
              <a:schemeClr val="accent3">
                <a:hueOff val="-20606184"/>
                <a:satOff val="-94211"/>
                <a:lumOff val="97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0FB67F-751B-4F16-AC88-C09E6092C535}"/>
                </a:ext>
              </a:extLst>
            </p:cNvPr>
            <p:cNvSpPr/>
            <p:nvPr/>
          </p:nvSpPr>
          <p:spPr>
            <a:xfrm>
              <a:off x="2853371" y="1060500"/>
              <a:ext cx="1381373" cy="1381760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3623C7-C7E4-424C-AFB7-27BD880EAC79}"/>
                </a:ext>
              </a:extLst>
            </p:cNvPr>
            <p:cNvSpPr/>
            <p:nvPr/>
          </p:nvSpPr>
          <p:spPr>
            <a:xfrm>
              <a:off x="1695035" y="1060500"/>
              <a:ext cx="1849022" cy="1337327"/>
            </a:xfrm>
            <a:custGeom>
              <a:avLst/>
              <a:gdLst>
                <a:gd name="connsiteX0" fmla="*/ 0 w 1849022"/>
                <a:gd name="connsiteY0" fmla="*/ 0 h 1337327"/>
                <a:gd name="connsiteX1" fmla="*/ 1849022 w 1849022"/>
                <a:gd name="connsiteY1" fmla="*/ 0 h 1337327"/>
                <a:gd name="connsiteX2" fmla="*/ 1849022 w 1849022"/>
                <a:gd name="connsiteY2" fmla="*/ 1337327 h 1337327"/>
                <a:gd name="connsiteX3" fmla="*/ 0 w 1849022"/>
                <a:gd name="connsiteY3" fmla="*/ 1337327 h 1337327"/>
                <a:gd name="connsiteX4" fmla="*/ 0 w 1849022"/>
                <a:gd name="connsiteY4" fmla="*/ 0 h 13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1337327">
                  <a:moveTo>
                    <a:pt x="0" y="0"/>
                  </a:moveTo>
                  <a:lnTo>
                    <a:pt x="1849022" y="0"/>
                  </a:lnTo>
                  <a:lnTo>
                    <a:pt x="1849022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en-US" sz="4000" kern="1200" dirty="0"/>
                <a:t>UDX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F774044-B74E-4F21-AFED-0054C58ACFBF}"/>
              </a:ext>
            </a:extLst>
          </p:cNvPr>
          <p:cNvSpPr/>
          <p:nvPr/>
        </p:nvSpPr>
        <p:spPr>
          <a:xfrm>
            <a:off x="2853372" y="3429000"/>
            <a:ext cx="1381373" cy="1381760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-10646457"/>
              <a:satOff val="-14093"/>
              <a:lumOff val="-133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F554BC-EFD0-4F45-958B-2C3B759181BD}"/>
              </a:ext>
            </a:extLst>
          </p:cNvPr>
          <p:cNvGrpSpPr/>
          <p:nvPr/>
        </p:nvGrpSpPr>
        <p:grpSpPr>
          <a:xfrm>
            <a:off x="1695036" y="3451216"/>
            <a:ext cx="1849022" cy="1337327"/>
            <a:chOff x="6067107" y="2048256"/>
            <a:chExt cx="1849022" cy="13373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E01144-F32E-4D45-9C68-53345F60920A}"/>
                </a:ext>
              </a:extLst>
            </p:cNvPr>
            <p:cNvSpPr/>
            <p:nvPr/>
          </p:nvSpPr>
          <p:spPr>
            <a:xfrm>
              <a:off x="6067107" y="2048256"/>
              <a:ext cx="1849022" cy="13373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454179-093D-4DBE-BC8C-063D5CB520EA}"/>
                </a:ext>
              </a:extLst>
            </p:cNvPr>
            <p:cNvSpPr txBox="1"/>
            <p:nvPr/>
          </p:nvSpPr>
          <p:spPr>
            <a:xfrm>
              <a:off x="6067107" y="2048256"/>
              <a:ext cx="1849022" cy="1337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en-US" sz="4000" kern="1200" dirty="0"/>
                <a:t>UDZ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22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1591778" y="90438"/>
            <a:ext cx="9008444" cy="81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0532"/>
              </a:buClr>
              <a:buSzPts val="3200"/>
              <a:buFont typeface="Inter"/>
              <a:buNone/>
            </a:pPr>
            <a:r>
              <a:rPr lang="en-US" dirty="0">
                <a:solidFill>
                  <a:srgbClr val="A80532"/>
                </a:solidFill>
                <a:latin typeface="Inter"/>
                <a:ea typeface="Inter"/>
                <a:cs typeface="Inter"/>
                <a:sym typeface="Inter"/>
              </a:rPr>
              <a:t>Future Unit Heater Product Line-Up</a:t>
            </a:r>
            <a:endParaRPr dirty="0"/>
          </a:p>
        </p:txBody>
      </p:sp>
      <p:graphicFrame>
        <p:nvGraphicFramePr>
          <p:cNvPr id="93" name="Google Shape;93;p5"/>
          <p:cNvGraphicFramePr/>
          <p:nvPr>
            <p:extLst>
              <p:ext uri="{D42A27DB-BD31-4B8C-83A1-F6EECF244321}">
                <p14:modId xmlns:p14="http://schemas.microsoft.com/office/powerpoint/2010/main" val="2139186454"/>
              </p:ext>
            </p:extLst>
          </p:nvPr>
        </p:nvGraphicFramePr>
        <p:xfrm>
          <a:off x="946954" y="909220"/>
          <a:ext cx="10602621" cy="29758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6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9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1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3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Model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Application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Thermal Efficiency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Capacity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Warranty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UDXC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Power Vented Standard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(Optional Separated Combustion)</a:t>
                      </a:r>
                      <a:endParaRPr lang="en-US" sz="1600"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82-83%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14 Capacities from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30-400 MBH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 Years Parts &amp;    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 Year Heat Exchanger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Warranty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UBXC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Power Vented Standard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(Optional Separated Combustion)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82-83%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Inter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14 Capacities from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Inter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30-400 MBH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3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UEZ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Separated Combustion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91-93%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 Capacities from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55 - 310 MBH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4" name="Google Shape;94;p5"/>
          <p:cNvGrpSpPr/>
          <p:nvPr/>
        </p:nvGrpSpPr>
        <p:grpSpPr>
          <a:xfrm>
            <a:off x="1404682" y="5757119"/>
            <a:ext cx="9382635" cy="409634"/>
            <a:chOff x="1646237" y="1997266"/>
            <a:chExt cx="8615844" cy="408865"/>
          </a:xfrm>
        </p:grpSpPr>
        <p:sp>
          <p:nvSpPr>
            <p:cNvPr id="96" name="Google Shape;96;p5"/>
            <p:cNvSpPr txBox="1"/>
            <p:nvPr/>
          </p:nvSpPr>
          <p:spPr>
            <a:xfrm>
              <a:off x="4338035" y="2006021"/>
              <a:ext cx="28586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Inter"/>
                <a:buNone/>
              </a:pPr>
              <a:r>
                <a:rPr lang="en-US" sz="2000" b="1" i="0" u="none" strike="noStrike" cap="none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Models UBXC</a:t>
              </a:r>
              <a:endParaRPr dirty="0"/>
            </a:p>
          </p:txBody>
        </p:sp>
        <p:sp>
          <p:nvSpPr>
            <p:cNvPr id="99" name="Google Shape;99;p5"/>
            <p:cNvSpPr txBox="1"/>
            <p:nvPr/>
          </p:nvSpPr>
          <p:spPr>
            <a:xfrm>
              <a:off x="1646237" y="1997266"/>
              <a:ext cx="28586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Inter"/>
                <a:buNone/>
              </a:pPr>
              <a:r>
                <a:rPr lang="en-US" sz="2000" b="1" i="0" u="none" strike="noStrike" cap="none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Model UDXC</a:t>
              </a:r>
              <a:endParaRPr dirty="0"/>
            </a:p>
          </p:txBody>
        </p:sp>
        <p:sp>
          <p:nvSpPr>
            <p:cNvPr id="100" name="Google Shape;100;p5"/>
            <p:cNvSpPr txBox="1"/>
            <p:nvPr/>
          </p:nvSpPr>
          <p:spPr>
            <a:xfrm>
              <a:off x="7403402" y="2006021"/>
              <a:ext cx="28586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Inter"/>
                <a:buNone/>
              </a:pPr>
              <a:r>
                <a:rPr lang="en-US" sz="2000" b="1" i="0" u="none" strike="noStrike" cap="none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Model UEZ</a:t>
              </a:r>
              <a:endParaRPr dirty="0"/>
            </a:p>
          </p:txBody>
        </p:sp>
      </p:grpSp>
      <p:pic>
        <p:nvPicPr>
          <p:cNvPr id="6" name="Picture 5" descr="A white box with red text&#10;&#10;Description automatically generated">
            <a:extLst>
              <a:ext uri="{FF2B5EF4-FFF2-40B4-BE49-F238E27FC236}">
                <a16:creationId xmlns:a16="http://schemas.microsoft.com/office/drawing/2014/main" id="{FFECBE3B-FBEE-BE4A-33B6-70B1B6D4D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73" y="4235267"/>
            <a:ext cx="2240660" cy="1521852"/>
          </a:xfrm>
          <a:prstGeom prst="rect">
            <a:avLst/>
          </a:prstGeom>
        </p:spPr>
      </p:pic>
      <p:pic>
        <p:nvPicPr>
          <p:cNvPr id="8" name="Picture 7" descr="A white box with red text&#10;&#10;Description automatically generated">
            <a:extLst>
              <a:ext uri="{FF2B5EF4-FFF2-40B4-BE49-F238E27FC236}">
                <a16:creationId xmlns:a16="http://schemas.microsoft.com/office/drawing/2014/main" id="{03EC6418-8012-6FFE-C0DD-0319E588E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28" y="4197842"/>
            <a:ext cx="2129906" cy="1521852"/>
          </a:xfrm>
          <a:prstGeom prst="rect">
            <a:avLst/>
          </a:prstGeom>
        </p:spPr>
      </p:pic>
      <p:pic>
        <p:nvPicPr>
          <p:cNvPr id="10" name="Picture 9" descr="A white box with a red and black lid&#10;&#10;Description automatically generated">
            <a:extLst>
              <a:ext uri="{FF2B5EF4-FFF2-40B4-BE49-F238E27FC236}">
                <a16:creationId xmlns:a16="http://schemas.microsoft.com/office/drawing/2014/main" id="{B7DF31DC-81A0-3E82-1D24-7C644E914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55" y="4214633"/>
            <a:ext cx="2264898" cy="1505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8C5B38-0984-4361-BDDF-18ECD3520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07898"/>
              </p:ext>
            </p:extLst>
          </p:nvPr>
        </p:nvGraphicFramePr>
        <p:xfrm>
          <a:off x="1587630" y="96698"/>
          <a:ext cx="9016740" cy="5807545"/>
        </p:xfrm>
        <a:graphic>
          <a:graphicData uri="http://schemas.openxmlformats.org/drawingml/2006/table">
            <a:tbl>
              <a:tblPr/>
              <a:tblGrid>
                <a:gridCol w="3578070">
                  <a:extLst>
                    <a:ext uri="{9D8B030D-6E8A-4147-A177-3AD203B41FA5}">
                      <a16:colId xmlns:a16="http://schemas.microsoft.com/office/drawing/2014/main" val="723417269"/>
                    </a:ext>
                  </a:extLst>
                </a:gridCol>
                <a:gridCol w="5438670">
                  <a:extLst>
                    <a:ext uri="{9D8B030D-6E8A-4147-A177-3AD203B41FA5}">
                      <a16:colId xmlns:a16="http://schemas.microsoft.com/office/drawing/2014/main" val="307756139"/>
                    </a:ext>
                  </a:extLst>
                </a:gridCol>
              </a:tblGrid>
              <a:tr h="119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Nomenclature</a:t>
                      </a:r>
                    </a:p>
                  </a:txBody>
                  <a:tcPr marL="16018" marR="16018" marT="1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Designation</a:t>
                      </a:r>
                    </a:p>
                  </a:txBody>
                  <a:tcPr marL="16018" marR="16018" marT="1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63789"/>
                  </a:ext>
                </a:extLst>
              </a:tr>
              <a:tr h="62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U</a:t>
                      </a:r>
                    </a:p>
                  </a:txBody>
                  <a:tcPr marL="16018" marR="16018" marT="1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Unit Heater</a:t>
                      </a:r>
                    </a:p>
                  </a:txBody>
                  <a:tcPr marL="16018" marR="16018" marT="1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98763"/>
                  </a:ext>
                </a:extLst>
              </a:tr>
              <a:tr h="62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D</a:t>
                      </a:r>
                    </a:p>
                  </a:txBody>
                  <a:tcPr marL="16018" marR="16018" marT="1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82-83% Thermal Efficient with Axial Fan</a:t>
                      </a:r>
                    </a:p>
                  </a:txBody>
                  <a:tcPr marL="16018" marR="16018" marT="1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199988"/>
                  </a:ext>
                </a:extLst>
              </a:tr>
              <a:tr h="62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X</a:t>
                      </a:r>
                    </a:p>
                  </a:txBody>
                  <a:tcPr marL="16018" marR="16018" marT="1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Standard Combustion</a:t>
                      </a:r>
                    </a:p>
                  </a:txBody>
                  <a:tcPr marL="16018" marR="16018" marT="1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999787"/>
                  </a:ext>
                </a:extLst>
              </a:tr>
              <a:tr h="62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C</a:t>
                      </a:r>
                    </a:p>
                  </a:txBody>
                  <a:tcPr marL="16018" marR="16018" marT="1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Standard or Separated Combustion Capable </a:t>
                      </a:r>
                    </a:p>
                  </a:txBody>
                  <a:tcPr marL="16018" marR="16018" marT="1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622964"/>
                  </a:ext>
                </a:extLst>
              </a:tr>
              <a:tr h="62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E</a:t>
                      </a:r>
                    </a:p>
                  </a:txBody>
                  <a:tcPr marL="16018" marR="16018" marT="1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93% Thermal Efficient with Axial Fan</a:t>
                      </a:r>
                    </a:p>
                  </a:txBody>
                  <a:tcPr marL="16018" marR="16018" marT="1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93695"/>
                  </a:ext>
                </a:extLst>
              </a:tr>
              <a:tr h="62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B</a:t>
                      </a:r>
                    </a:p>
                  </a:txBody>
                  <a:tcPr marL="16018" marR="16018" marT="1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82-83% Thermal Efficient with Blower Fan</a:t>
                      </a:r>
                    </a:p>
                  </a:txBody>
                  <a:tcPr marL="16018" marR="16018" marT="1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284454"/>
                  </a:ext>
                </a:extLst>
              </a:tr>
              <a:tr h="62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Z</a:t>
                      </a:r>
                    </a:p>
                  </a:txBody>
                  <a:tcPr marL="16018" marR="16018" marT="1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Separated Combustion</a:t>
                      </a:r>
                    </a:p>
                  </a:txBody>
                  <a:tcPr marL="16018" marR="16018" marT="1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0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90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8E72150-CE2A-89EE-75D5-AEC7BA6D7078}"/>
              </a:ext>
            </a:extLst>
          </p:cNvPr>
          <p:cNvSpPr/>
          <p:nvPr/>
        </p:nvSpPr>
        <p:spPr>
          <a:xfrm>
            <a:off x="356756" y="3461500"/>
            <a:ext cx="2415522" cy="1804975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-10646457"/>
              <a:satOff val="-14093"/>
              <a:lumOff val="-133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686CF5F-27D2-8762-25E0-5AEED1443B91}"/>
              </a:ext>
            </a:extLst>
          </p:cNvPr>
          <p:cNvSpPr/>
          <p:nvPr/>
        </p:nvSpPr>
        <p:spPr>
          <a:xfrm>
            <a:off x="656354" y="4982305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690" tIns="59690" rIns="59690" bIns="59690" numCol="1" spcCol="1270" anchor="ctr" anchorCtr="0">
            <a:noAutofit/>
          </a:bodyPr>
          <a:lstStyle/>
          <a:p>
            <a:pPr marL="0" lvl="0" indent="0" algn="l" defTabSz="20891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4400" kern="1200" dirty="0"/>
              <a:t>UEZ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E01144-F32E-4D45-9C68-53345F60920A}"/>
              </a:ext>
            </a:extLst>
          </p:cNvPr>
          <p:cNvSpPr/>
          <p:nvPr/>
        </p:nvSpPr>
        <p:spPr>
          <a:xfrm>
            <a:off x="1695036" y="3451216"/>
            <a:ext cx="1849022" cy="133732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BE424B-E904-A3F4-9D03-39B9EB597458}"/>
              </a:ext>
            </a:extLst>
          </p:cNvPr>
          <p:cNvSpPr/>
          <p:nvPr/>
        </p:nvSpPr>
        <p:spPr>
          <a:xfrm>
            <a:off x="172711" y="1215376"/>
            <a:ext cx="2599567" cy="180497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3CF24-090E-87C3-2F1C-857927F0D04D}"/>
              </a:ext>
            </a:extLst>
          </p:cNvPr>
          <p:cNvSpPr/>
          <p:nvPr/>
        </p:nvSpPr>
        <p:spPr>
          <a:xfrm>
            <a:off x="5171489" y="2760336"/>
            <a:ext cx="1849022" cy="133732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0FE6CC-0009-2514-A04F-6CB908A491B5}"/>
              </a:ext>
            </a:extLst>
          </p:cNvPr>
          <p:cNvSpPr txBox="1"/>
          <p:nvPr/>
        </p:nvSpPr>
        <p:spPr>
          <a:xfrm>
            <a:off x="3499505" y="1449200"/>
            <a:ext cx="7740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NEW</a:t>
            </a:r>
            <a:r>
              <a:rPr lang="en-US" sz="2400" dirty="0"/>
              <a:t> </a:t>
            </a:r>
            <a:r>
              <a:rPr lang="en-US" sz="2800" b="1" dirty="0"/>
              <a:t>UDXC &amp; UBXC</a:t>
            </a:r>
            <a:r>
              <a:rPr lang="en-US" sz="2800" dirty="0"/>
              <a:t> </a:t>
            </a:r>
            <a:r>
              <a:rPr lang="en-US" sz="2400" dirty="0"/>
              <a:t>Separated Combustion Capable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Simple Field Conversion with Available 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UDXC Replaces UDX and UDZ in Reznor Portfolio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UBXC Replaces UBX and UBZ in Reznor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UEZ </a:t>
            </a:r>
            <a:r>
              <a:rPr lang="en-US" sz="2400" dirty="0"/>
              <a:t>High Efficiency Condensing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91-93% 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Recently expanded to cover residential opportunities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55, 85, 110, 130, 180, 260, &amp; 310 MBH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780331C8-0B83-18B0-9169-87144462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Heater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1151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BA35-0ED6-42C7-80BE-322F951C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UEZ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6DA49A-AA1D-483F-92DB-DF7D56122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921" y="1365529"/>
            <a:ext cx="6519439" cy="5127345"/>
          </a:xfrm>
        </p:spPr>
        <p:txBody>
          <a:bodyPr>
            <a:normAutofit/>
          </a:bodyPr>
          <a:lstStyle/>
          <a:p>
            <a:r>
              <a:rPr lang="en-US" b="1" dirty="0"/>
              <a:t>High Efficiency Reduces Energy Use &amp; Operating Costs</a:t>
            </a:r>
          </a:p>
          <a:p>
            <a:pPr lvl="1"/>
            <a:r>
              <a:rPr lang="en-US" dirty="0"/>
              <a:t>Often &lt; 2-year Payback</a:t>
            </a:r>
          </a:p>
          <a:p>
            <a:pPr lvl="1"/>
            <a:r>
              <a:rPr lang="en-US" dirty="0"/>
              <a:t>Up to 93% Thermal Efficiency</a:t>
            </a:r>
          </a:p>
          <a:p>
            <a:r>
              <a:rPr lang="en-US" dirty="0"/>
              <a:t>Separated Combustion</a:t>
            </a:r>
          </a:p>
          <a:p>
            <a:pPr lvl="1"/>
            <a:r>
              <a:rPr lang="en-US" b="1" dirty="0"/>
              <a:t>Eliminates</a:t>
            </a:r>
            <a:r>
              <a:rPr lang="en-US" dirty="0"/>
              <a:t> Warm Air Losses through Combustion</a:t>
            </a:r>
          </a:p>
          <a:p>
            <a:r>
              <a:rPr lang="en-US" dirty="0"/>
              <a:t>7 Sizes, 55-310 MBH, Including </a:t>
            </a:r>
            <a:r>
              <a:rPr lang="en-US" b="1" dirty="0"/>
              <a:t>3 NEW Sizes</a:t>
            </a:r>
            <a:endParaRPr lang="en-US" dirty="0"/>
          </a:p>
          <a:p>
            <a:pPr lvl="1"/>
            <a:r>
              <a:rPr lang="en-US" sz="1900" b="1" dirty="0"/>
              <a:t>55, 85, 110</a:t>
            </a:r>
          </a:p>
          <a:p>
            <a:r>
              <a:rPr lang="en-US" dirty="0"/>
              <a:t>All are Rated for Industrial/Commercial heating</a:t>
            </a:r>
          </a:p>
          <a:p>
            <a:r>
              <a:rPr lang="en-US" b="1" dirty="0"/>
              <a:t>55-110 are also Rated for Residential Non-living Space Heating</a:t>
            </a:r>
          </a:p>
          <a:p>
            <a:r>
              <a:rPr lang="en-US" dirty="0"/>
              <a:t>MacroChannel</a:t>
            </a:r>
            <a:r>
              <a:rPr lang="en-US" baseline="30000" dirty="0"/>
              <a:t>®</a:t>
            </a:r>
            <a:r>
              <a:rPr lang="en-US" dirty="0"/>
              <a:t> Secondary Heat Exchanger on High Airflow Models for </a:t>
            </a:r>
            <a:r>
              <a:rPr lang="en-US" b="1" dirty="0"/>
              <a:t>Reduced Cleaning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4D0029-B52B-419B-A2D7-F846A6473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600" y="0"/>
            <a:ext cx="5296640" cy="33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28EC17-0DD4-43B7-8586-BBDCCBFD1A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622" y="2890407"/>
            <a:ext cx="4505184" cy="333837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7DBD3DE-6205-4175-A5E0-5F65C581A4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723550" y="1808424"/>
            <a:ext cx="1219256" cy="12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7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DBB5-9AE5-4054-A765-5E3429BD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6"/>
            <a:ext cx="11165840" cy="818782"/>
          </a:xfrm>
        </p:spPr>
        <p:txBody>
          <a:bodyPr>
            <a:normAutofit/>
          </a:bodyPr>
          <a:lstStyle/>
          <a:p>
            <a:r>
              <a:rPr lang="en-US" sz="4800" dirty="0"/>
              <a:t>UEZ Key Technical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EAD9D-4381-4A90-A5D4-77378B531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659731"/>
            <a:ext cx="4311461" cy="4351338"/>
          </a:xfrm>
          <a:solidFill>
            <a:schemeClr val="accent2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7 Capacities</a:t>
            </a:r>
          </a:p>
          <a:p>
            <a:pPr lvl="1"/>
            <a:r>
              <a:rPr lang="en-US" dirty="0"/>
              <a:t>55,000-310,000 Btu/h</a:t>
            </a:r>
          </a:p>
          <a:p>
            <a:pPr lvl="1"/>
            <a:r>
              <a:rPr lang="en-US" dirty="0"/>
              <a:t>55-110 Models Residential Cert.</a:t>
            </a:r>
          </a:p>
          <a:p>
            <a:pPr lvl="1"/>
            <a:endParaRPr lang="en-US" sz="900" dirty="0"/>
          </a:p>
          <a:p>
            <a:r>
              <a:rPr lang="en-US" dirty="0"/>
              <a:t>91-93% Thermal Efficiency</a:t>
            </a:r>
          </a:p>
          <a:p>
            <a:endParaRPr lang="en-US" sz="900" dirty="0"/>
          </a:p>
          <a:p>
            <a:r>
              <a:rPr lang="en-US" dirty="0"/>
              <a:t>50-60</a:t>
            </a:r>
            <a:r>
              <a:rPr lang="en-US" dirty="0">
                <a:sym typeface="Symbol" panose="05050102010706020507" pitchFamily="18" charset="2"/>
              </a:rPr>
              <a:t>F</a:t>
            </a:r>
            <a:r>
              <a:rPr lang="en-US" dirty="0"/>
              <a:t> Air Temperature Rise</a:t>
            </a:r>
          </a:p>
          <a:p>
            <a:endParaRPr lang="en-US" sz="900" dirty="0"/>
          </a:p>
          <a:p>
            <a:r>
              <a:rPr lang="en-US" dirty="0"/>
              <a:t>967-4,283 CFM using an Axial Fan</a:t>
            </a:r>
          </a:p>
          <a:p>
            <a:endParaRPr lang="en-US" sz="900" dirty="0"/>
          </a:p>
          <a:p>
            <a:r>
              <a:rPr lang="en-US" dirty="0"/>
              <a:t>24V Control </a:t>
            </a:r>
          </a:p>
          <a:p>
            <a:endParaRPr lang="en-US" sz="900" dirty="0"/>
          </a:p>
          <a:p>
            <a:r>
              <a:rPr lang="en-US" dirty="0"/>
              <a:t>180-1,020 Watts Electrical Power Consumption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8DE4E-28DB-4ADF-957C-FB1FEBF5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061" y="1403433"/>
            <a:ext cx="6915339" cy="46076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32983-35C2-4BA3-8E3F-0B92B6B1D46A}"/>
              </a:ext>
            </a:extLst>
          </p:cNvPr>
          <p:cNvSpPr/>
          <p:nvPr/>
        </p:nvSpPr>
        <p:spPr>
          <a:xfrm>
            <a:off x="4851400" y="5973683"/>
            <a:ext cx="2387600" cy="15605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6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DD37-56FD-4119-A9C7-4AC0DE44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76" y="114435"/>
            <a:ext cx="9008444" cy="818782"/>
          </a:xfrm>
        </p:spPr>
        <p:txBody>
          <a:bodyPr>
            <a:normAutofit/>
          </a:bodyPr>
          <a:lstStyle/>
          <a:p>
            <a:r>
              <a:rPr lang="en-US" sz="4800" dirty="0"/>
              <a:t>UDXC/UBXC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25559-DDD0-470B-8680-38D70AA79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476" y="1278814"/>
            <a:ext cx="6347636" cy="46843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82-83% Thermal Efficiency</a:t>
            </a:r>
          </a:p>
          <a:p>
            <a:r>
              <a:rPr lang="en-US" dirty="0"/>
              <a:t>30,000-400,000 Btuh in 14 Sizes</a:t>
            </a:r>
          </a:p>
          <a:p>
            <a:r>
              <a:rPr lang="en-US" dirty="0"/>
              <a:t>Field Convertible for Separated Combustion   (Option SC1 – Separated Combustion Kit) </a:t>
            </a:r>
          </a:p>
          <a:p>
            <a:r>
              <a:rPr lang="en-US" dirty="0"/>
              <a:t>LP Kits for all Propane Unit Heater Applications will now be field installed </a:t>
            </a:r>
          </a:p>
          <a:p>
            <a:r>
              <a:rPr lang="en-US" dirty="0"/>
              <a:t>UDXC/UBXC Sizes 30-400 Btuh Certified for Commercial/Industrial Heating Applications</a:t>
            </a:r>
          </a:p>
          <a:p>
            <a:r>
              <a:rPr lang="en-US" dirty="0"/>
              <a:t>UDXC Sizes 30-125 Btuh Approved for use in Residential Garages and Workshops</a:t>
            </a:r>
          </a:p>
          <a:p>
            <a:r>
              <a:rPr lang="en-US" dirty="0"/>
              <a:t>UBXC Satisfies High Airflow Needs in Commercial/Industrial Applications</a:t>
            </a:r>
          </a:p>
          <a:p>
            <a:pPr lvl="1"/>
            <a:r>
              <a:rPr lang="en-US" dirty="0"/>
              <a:t>Higher CFM &amp; Increased Static Capable</a:t>
            </a:r>
          </a:p>
          <a:p>
            <a:pPr lvl="1"/>
            <a:r>
              <a:rPr lang="en-US" dirty="0"/>
              <a:t>Longer Throw or Duct Capable</a:t>
            </a:r>
          </a:p>
          <a:p>
            <a:pPr lvl="1"/>
            <a:r>
              <a:rPr lang="en-US" dirty="0"/>
              <a:t>\Many Motor/Blower Options for the Optimal Solution</a:t>
            </a:r>
          </a:p>
          <a:p>
            <a:endParaRPr lang="en-US" dirty="0"/>
          </a:p>
        </p:txBody>
      </p:sp>
      <p:pic>
        <p:nvPicPr>
          <p:cNvPr id="6" name="Picture 5" descr="A white box with red lettering&#10;&#10;Description automatically generated">
            <a:extLst>
              <a:ext uri="{FF2B5EF4-FFF2-40B4-BE49-F238E27FC236}">
                <a16:creationId xmlns:a16="http://schemas.microsoft.com/office/drawing/2014/main" id="{20F4E45B-74DC-1F79-F6F8-697F979D8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t="6822" b="15814"/>
          <a:stretch/>
        </p:blipFill>
        <p:spPr>
          <a:xfrm>
            <a:off x="7755051" y="279273"/>
            <a:ext cx="3614473" cy="2818753"/>
          </a:xfrm>
          <a:prstGeom prst="rect">
            <a:avLst/>
          </a:prstGeom>
        </p:spPr>
      </p:pic>
      <p:pic>
        <p:nvPicPr>
          <p:cNvPr id="9" name="Picture 8" descr="A white box with a red and black logo&#10;&#10;Description automatically generated">
            <a:extLst>
              <a:ext uri="{FF2B5EF4-FFF2-40B4-BE49-F238E27FC236}">
                <a16:creationId xmlns:a16="http://schemas.microsoft.com/office/drawing/2014/main" id="{2A933EFC-124D-319E-F14D-25A4B6E64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20018" b="9749"/>
          <a:stretch/>
        </p:blipFill>
        <p:spPr>
          <a:xfrm>
            <a:off x="7576218" y="3262864"/>
            <a:ext cx="3972138" cy="28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DD37-56FD-4119-A9C7-4AC0DE44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814"/>
            <a:ext cx="12192000" cy="81878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UDXC/UBXC – SC1 Separated Combustion Kit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25559-DDD0-470B-8680-38D70AA79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4286" y="1337359"/>
            <a:ext cx="6719505" cy="2411643"/>
          </a:xfrm>
        </p:spPr>
        <p:txBody>
          <a:bodyPr>
            <a:normAutofit/>
          </a:bodyPr>
          <a:lstStyle/>
          <a:p>
            <a:r>
              <a:rPr lang="en-US" dirty="0"/>
              <a:t>SC1 Optional Kit </a:t>
            </a:r>
          </a:p>
          <a:p>
            <a:pPr lvl="1"/>
            <a:r>
              <a:rPr lang="en-US" dirty="0"/>
              <a:t>Converts a UDX-C or UBX-C unit from a Power Vented Unit to a Separated Combustion Unit in the field</a:t>
            </a:r>
          </a:p>
          <a:p>
            <a:pPr lvl="1"/>
            <a:r>
              <a:rPr lang="en-US" dirty="0"/>
              <a:t>The SC1 Kit includes door seal, door switch, vent adapter gasket &amp; collar for the combustion air inlet of unit</a:t>
            </a:r>
          </a:p>
          <a:p>
            <a:pPr lvl="1"/>
            <a:r>
              <a:rPr lang="en-US" dirty="0"/>
              <a:t>Separated Combustion unit heaters require the use of a CC2 Vertical Vent Kit or CC6 Horizontal Vent Kit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A diagram of a ventilator&#10;&#10;Description automatically generated">
            <a:extLst>
              <a:ext uri="{FF2B5EF4-FFF2-40B4-BE49-F238E27FC236}">
                <a16:creationId xmlns:a16="http://schemas.microsoft.com/office/drawing/2014/main" id="{F14F63F7-B8BE-28B1-F2FA-CD8F8A383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9"/>
          <a:stretch/>
        </p:blipFill>
        <p:spPr>
          <a:xfrm>
            <a:off x="2541097" y="3546010"/>
            <a:ext cx="2994624" cy="2367209"/>
          </a:xfrm>
          <a:prstGeom prst="rect">
            <a:avLst/>
          </a:prstGeom>
        </p:spPr>
      </p:pic>
      <p:pic>
        <p:nvPicPr>
          <p:cNvPr id="7" name="Picture 6" descr="A diagram of a ventilator&#10;&#10;Description automatically generated">
            <a:extLst>
              <a:ext uri="{FF2B5EF4-FFF2-40B4-BE49-F238E27FC236}">
                <a16:creationId xmlns:a16="http://schemas.microsoft.com/office/drawing/2014/main" id="{BC6EAF90-5023-2E45-CCEB-C5F586F2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9"/>
          <a:stretch/>
        </p:blipFill>
        <p:spPr>
          <a:xfrm>
            <a:off x="6892356" y="3546009"/>
            <a:ext cx="2994624" cy="23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6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DBB5-9AE5-4054-A765-5E3429BD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0" y="241113"/>
            <a:ext cx="11059160" cy="818782"/>
          </a:xfrm>
        </p:spPr>
        <p:txBody>
          <a:bodyPr>
            <a:normAutofit/>
          </a:bodyPr>
          <a:lstStyle/>
          <a:p>
            <a:r>
              <a:rPr lang="en-US" sz="4800" dirty="0"/>
              <a:t>UDXC Key Technical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EAD9D-4381-4A90-A5D4-77378B531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420" y="1117600"/>
            <a:ext cx="4056411" cy="4622800"/>
          </a:xfrm>
          <a:solidFill>
            <a:schemeClr val="accent2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1800" dirty="0"/>
              <a:t>14 Capacities</a:t>
            </a:r>
          </a:p>
          <a:p>
            <a:pPr lvl="1"/>
            <a:r>
              <a:rPr lang="en-US" dirty="0"/>
              <a:t>30,000-400,000 Btu/h</a:t>
            </a:r>
          </a:p>
          <a:p>
            <a:pPr lvl="1"/>
            <a:endParaRPr lang="en-US" dirty="0"/>
          </a:p>
          <a:p>
            <a:r>
              <a:rPr lang="en-US" sz="1800" dirty="0"/>
              <a:t>82-83% Thermal Efficiency</a:t>
            </a:r>
          </a:p>
          <a:p>
            <a:endParaRPr lang="en-US" sz="1800" dirty="0"/>
          </a:p>
          <a:p>
            <a:r>
              <a:rPr lang="en-US" sz="1800" dirty="0"/>
              <a:t>50-60</a:t>
            </a:r>
            <a:r>
              <a:rPr lang="en-US" sz="1800" dirty="0">
                <a:sym typeface="Symbol" panose="05050102010706020507" pitchFamily="18" charset="2"/>
              </a:rPr>
              <a:t>F Air Temperature Rise</a:t>
            </a:r>
          </a:p>
          <a:p>
            <a:endParaRPr lang="en-US" sz="1800" dirty="0"/>
          </a:p>
          <a:p>
            <a:r>
              <a:rPr lang="en-US" sz="1800" dirty="0"/>
              <a:t>456-5,123 CFM Using Axial Fan</a:t>
            </a:r>
          </a:p>
          <a:p>
            <a:endParaRPr lang="en-US" sz="1800" dirty="0"/>
          </a:p>
          <a:p>
            <a:r>
              <a:rPr lang="en-US" sz="1800" dirty="0"/>
              <a:t>24V Control with Common Terminal</a:t>
            </a:r>
          </a:p>
          <a:p>
            <a:endParaRPr lang="en-US" sz="1800" dirty="0"/>
          </a:p>
          <a:p>
            <a:r>
              <a:rPr lang="en-US" sz="1800" dirty="0"/>
              <a:t>109-1,086 Watts Electrical Power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C32983-35C2-4BA3-8E3F-0B92B6B1D46A}"/>
              </a:ext>
            </a:extLst>
          </p:cNvPr>
          <p:cNvSpPr/>
          <p:nvPr/>
        </p:nvSpPr>
        <p:spPr>
          <a:xfrm>
            <a:off x="4714240" y="5584349"/>
            <a:ext cx="2387600" cy="15605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66601-67A0-48E5-984F-AD0F09A77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536" y="1148590"/>
            <a:ext cx="2579270" cy="2303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34D48-599F-4A41-8F4F-F6B055B6E2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352" y="1541119"/>
            <a:ext cx="2567827" cy="2303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white box with a red and black logo&#10;&#10;Description automatically generated">
            <a:extLst>
              <a:ext uri="{FF2B5EF4-FFF2-40B4-BE49-F238E27FC236}">
                <a16:creationId xmlns:a16="http://schemas.microsoft.com/office/drawing/2014/main" id="{0B588447-27C2-7D01-45D7-5EF191BC4A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20018" b="9749"/>
          <a:stretch/>
        </p:blipFill>
        <p:spPr>
          <a:xfrm>
            <a:off x="7378564" y="4144566"/>
            <a:ext cx="2960484" cy="21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914F-D1DA-4E11-9A58-C8697777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About REZNOR</a:t>
            </a:r>
            <a:endParaRPr lang="en-US" sz="4400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92269-5C4E-4243-B920-D44F84C38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7290"/>
            <a:ext cx="6283960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Founded in 1888 in Mercer, Pennsylvania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First Gas-fired Unit Heater in 1920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Acquired by Nortek Global HVAC in 2014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Industry Leaders in Unit Heater Innovation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Suspended Gas-fired Unit Heater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High Efficiency Models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Separated Combustion Models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2B05E-2F26-4845-9CCC-CEAB5498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599" y="1934787"/>
            <a:ext cx="2337769" cy="367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831DFB-B1E0-4428-86AF-AFD64B27EA7D}"/>
              </a:ext>
            </a:extLst>
          </p:cNvPr>
          <p:cNvSpPr txBox="1"/>
          <p:nvPr/>
        </p:nvSpPr>
        <p:spPr>
          <a:xfrm>
            <a:off x="9846643" y="194775"/>
            <a:ext cx="1949450" cy="1569660"/>
          </a:xfrm>
          <a:prstGeom prst="rect">
            <a:avLst/>
          </a:prstGeom>
          <a:solidFill>
            <a:srgbClr val="A80532"/>
          </a:solidFill>
          <a:ln>
            <a:solidFill>
              <a:srgbClr val="A80532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135 Years of Heating Excellence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D9D3C-DAE1-4B59-B39E-CEEE6D4DD353}"/>
              </a:ext>
            </a:extLst>
          </p:cNvPr>
          <p:cNvSpPr txBox="1"/>
          <p:nvPr/>
        </p:nvSpPr>
        <p:spPr>
          <a:xfrm>
            <a:off x="8381999" y="5464875"/>
            <a:ext cx="214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ova" panose="020B0504020202020204" pitchFamily="34" charset="0"/>
              </a:rPr>
              <a:t>The Original REZNOR Reflector Heater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3F3A8-A9B9-48FA-BB52-7F456190487A}"/>
              </a:ext>
            </a:extLst>
          </p:cNvPr>
          <p:cNvSpPr txBox="1"/>
          <p:nvPr/>
        </p:nvSpPr>
        <p:spPr>
          <a:xfrm>
            <a:off x="4824262" y="456442"/>
            <a:ext cx="34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89740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DBB5-9AE5-4054-A765-5E3429BD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0" y="241113"/>
            <a:ext cx="11059160" cy="818782"/>
          </a:xfrm>
        </p:spPr>
        <p:txBody>
          <a:bodyPr>
            <a:normAutofit/>
          </a:bodyPr>
          <a:lstStyle/>
          <a:p>
            <a:r>
              <a:rPr lang="en-US" sz="4800" dirty="0"/>
              <a:t>UBXC Key Technical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EAD9D-4381-4A90-A5D4-77378B531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420" y="1117600"/>
            <a:ext cx="4441678" cy="4847102"/>
          </a:xfrm>
          <a:solidFill>
            <a:schemeClr val="accent2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1800" dirty="0"/>
              <a:t>14 Capacities</a:t>
            </a:r>
          </a:p>
          <a:p>
            <a:pPr lvl="1"/>
            <a:r>
              <a:rPr lang="en-US" dirty="0"/>
              <a:t>30,000-400,000 Btu/h</a:t>
            </a:r>
          </a:p>
          <a:p>
            <a:pPr lvl="1"/>
            <a:endParaRPr lang="en-US" dirty="0"/>
          </a:p>
          <a:p>
            <a:r>
              <a:rPr lang="en-US" sz="1800" dirty="0"/>
              <a:t>82-83% Thermal Efficiency</a:t>
            </a:r>
          </a:p>
          <a:p>
            <a:endParaRPr lang="en-US" sz="1800" dirty="0"/>
          </a:p>
          <a:p>
            <a:r>
              <a:rPr lang="en-US" sz="1800" dirty="0"/>
              <a:t>45-80</a:t>
            </a:r>
            <a:r>
              <a:rPr lang="en-US" sz="1800" dirty="0">
                <a:sym typeface="Symbol" panose="05050102010706020507" pitchFamily="18" charset="2"/>
              </a:rPr>
              <a:t>F Air Temperature Rise</a:t>
            </a:r>
          </a:p>
          <a:p>
            <a:endParaRPr lang="en-US" sz="1800" dirty="0"/>
          </a:p>
          <a:p>
            <a:r>
              <a:rPr lang="en-US" sz="1800" dirty="0"/>
              <a:t>304-6,185 CFM Using Belt-drive Blower Fan</a:t>
            </a:r>
          </a:p>
          <a:p>
            <a:endParaRPr lang="en-US" sz="1800" dirty="0"/>
          </a:p>
          <a:p>
            <a:r>
              <a:rPr lang="en-US" sz="1800" dirty="0"/>
              <a:t>24V Control with Common Terminal</a:t>
            </a:r>
          </a:p>
          <a:p>
            <a:endParaRPr lang="en-US" sz="1800" dirty="0"/>
          </a:p>
          <a:p>
            <a:r>
              <a:rPr lang="en-US" sz="1800" dirty="0"/>
              <a:t>215-1,635 Watts Electrical Power Consumption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DC0C9-8E26-425A-90C9-5603979F4D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091" y="1117600"/>
            <a:ext cx="2807018" cy="2563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476687-168E-4DC8-94BD-F7F504937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659" y="1460257"/>
            <a:ext cx="2807781" cy="2563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white box with red text&#10;&#10;Description automatically generated">
            <a:extLst>
              <a:ext uri="{FF2B5EF4-FFF2-40B4-BE49-F238E27FC236}">
                <a16:creationId xmlns:a16="http://schemas.microsoft.com/office/drawing/2014/main" id="{DE898200-57ED-CF5B-B1C0-A6C8422CF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71" y="4366017"/>
            <a:ext cx="2387599" cy="17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414B-4C86-4DDD-8A96-9A633594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18" y="292827"/>
            <a:ext cx="9008444" cy="818782"/>
          </a:xfrm>
        </p:spPr>
        <p:txBody>
          <a:bodyPr/>
          <a:lstStyle/>
          <a:p>
            <a:r>
              <a:rPr lang="en-US" dirty="0"/>
              <a:t>Highly Customizable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CCD0-7941-47B1-8C93-B5C0BC8C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827"/>
            <a:ext cx="4505587" cy="4669841"/>
          </a:xfrm>
        </p:spPr>
        <p:txBody>
          <a:bodyPr>
            <a:normAutofit/>
          </a:bodyPr>
          <a:lstStyle/>
          <a:p>
            <a:r>
              <a:rPr lang="en-US" dirty="0"/>
              <a:t>Single or 2 stage gas heating</a:t>
            </a:r>
          </a:p>
          <a:p>
            <a:r>
              <a:rPr lang="en-US" dirty="0"/>
              <a:t>Control type options:</a:t>
            </a:r>
          </a:p>
          <a:p>
            <a:pPr lvl="1"/>
            <a:r>
              <a:rPr lang="en-US" dirty="0"/>
              <a:t>Single stage Wall Thermostat </a:t>
            </a:r>
          </a:p>
          <a:p>
            <a:pPr lvl="2"/>
            <a:r>
              <a:rPr lang="en-US" dirty="0"/>
              <a:t>Standard temperature control</a:t>
            </a:r>
          </a:p>
          <a:p>
            <a:pPr lvl="2"/>
            <a:r>
              <a:rPr lang="en-US" dirty="0"/>
              <a:t>Programmable and </a:t>
            </a:r>
            <a:r>
              <a:rPr lang="en-US" i="1" dirty="0"/>
              <a:t>Wi-Fi-enabled</a:t>
            </a:r>
            <a:r>
              <a:rPr lang="en-US" dirty="0"/>
              <a:t> stats available</a:t>
            </a:r>
          </a:p>
          <a:p>
            <a:pPr lvl="1"/>
            <a:r>
              <a:rPr lang="en-US" dirty="0"/>
              <a:t>2-stage T-stat control</a:t>
            </a:r>
          </a:p>
          <a:p>
            <a:pPr lvl="2"/>
            <a:r>
              <a:rPr lang="en-US" dirty="0"/>
              <a:t>Using 2 stage thermostat</a:t>
            </a:r>
          </a:p>
          <a:p>
            <a:pPr lvl="3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fan starts</a:t>
            </a:r>
          </a:p>
          <a:p>
            <a:pPr lvl="3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stage unit heaters start</a:t>
            </a:r>
          </a:p>
          <a:p>
            <a:pPr lvl="1"/>
            <a:r>
              <a:rPr lang="en-US" dirty="0"/>
              <a:t>Multi-unit control</a:t>
            </a:r>
          </a:p>
          <a:p>
            <a:pPr lvl="2"/>
            <a:r>
              <a:rPr lang="en-US" dirty="0"/>
              <a:t>Control up to 5 units with single thermostat</a:t>
            </a:r>
          </a:p>
          <a:p>
            <a:pPr lvl="2"/>
            <a:r>
              <a:rPr lang="en-US" dirty="0"/>
              <a:t>Option CL 31 </a:t>
            </a:r>
          </a:p>
          <a:p>
            <a:pPr lvl="3"/>
            <a:r>
              <a:rPr lang="en-US" dirty="0"/>
              <a:t>enables 4 additional remote units which are option CL32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8CA5C8-48BA-44FD-B4AB-9A0A17AFF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143794"/>
              </p:ext>
            </p:extLst>
          </p:nvPr>
        </p:nvGraphicFramePr>
        <p:xfrm>
          <a:off x="5866120" y="1244660"/>
          <a:ext cx="5404182" cy="397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AE2C6E1-79CC-4045-AB38-5AF8D7C05612}"/>
              </a:ext>
            </a:extLst>
          </p:cNvPr>
          <p:cNvGrpSpPr/>
          <p:nvPr/>
        </p:nvGrpSpPr>
        <p:grpSpPr>
          <a:xfrm>
            <a:off x="8457710" y="3988679"/>
            <a:ext cx="2989148" cy="870737"/>
            <a:chOff x="981505" y="1697891"/>
            <a:chExt cx="2989148" cy="8707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5D6C5F-AF9F-4788-B8DC-E83DFFE84059}"/>
                </a:ext>
              </a:extLst>
            </p:cNvPr>
            <p:cNvSpPr/>
            <p:nvPr/>
          </p:nvSpPr>
          <p:spPr>
            <a:xfrm>
              <a:off x="3228278" y="1697891"/>
              <a:ext cx="742375" cy="5774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5D54E1-87A3-4581-AB70-75B261120189}"/>
                </a:ext>
              </a:extLst>
            </p:cNvPr>
            <p:cNvSpPr txBox="1"/>
            <p:nvPr/>
          </p:nvSpPr>
          <p:spPr>
            <a:xfrm>
              <a:off x="981505" y="1991161"/>
              <a:ext cx="832514" cy="577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100" kern="1200" dirty="0"/>
                <a:t>T</a:t>
              </a:r>
              <a:r>
                <a:rPr lang="en-US" sz="1100" kern="1200" cap="all" baseline="-25000" dirty="0"/>
                <a:t>actual </a:t>
              </a:r>
              <a:r>
                <a:rPr lang="en-US" sz="1100" kern="1200" dirty="0"/>
                <a:t> </a:t>
              </a:r>
              <a:r>
                <a:rPr lang="en-US" sz="1100" dirty="0"/>
                <a:t>= </a:t>
              </a:r>
              <a:r>
                <a:rPr lang="en-US" sz="1100" kern="1200" dirty="0"/>
                <a:t>T</a:t>
              </a:r>
              <a:r>
                <a:rPr lang="en-US" sz="1100" baseline="-25000" dirty="0"/>
                <a:t>SET</a:t>
              </a:r>
              <a:r>
                <a:rPr lang="en-US" sz="1100" kern="1200" dirty="0"/>
                <a:t>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03AD9C7-55EF-41B7-B658-B4622F01576E}"/>
              </a:ext>
            </a:extLst>
          </p:cNvPr>
          <p:cNvSpPr txBox="1"/>
          <p:nvPr/>
        </p:nvSpPr>
        <p:spPr>
          <a:xfrm>
            <a:off x="9318602" y="1970338"/>
            <a:ext cx="19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2 Stage T-stat Control Flowchart</a:t>
            </a:r>
          </a:p>
        </p:txBody>
      </p:sp>
    </p:spTree>
    <p:extLst>
      <p:ext uri="{BB962C8B-B14F-4D97-AF65-F5344CB8AC3E}">
        <p14:creationId xmlns:p14="http://schemas.microsoft.com/office/powerpoint/2010/main" val="1367436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FB9B907B-F9A2-45A5-BDBA-C371127CA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ADF8E-677B-4828-BA94-62266B84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51" y="396934"/>
            <a:ext cx="6614814" cy="1492132"/>
          </a:xfrm>
        </p:spPr>
        <p:txBody>
          <a:bodyPr anchor="t">
            <a:normAutofit/>
          </a:bodyPr>
          <a:lstStyle/>
          <a:p>
            <a:r>
              <a:rPr lang="en-US" sz="4800" dirty="0"/>
              <a:t>Tailored</a:t>
            </a:r>
            <a:r>
              <a:rPr lang="en-US" sz="4400" dirty="0"/>
              <a:t> Performance for All Needs</a:t>
            </a:r>
          </a:p>
        </p:txBody>
      </p:sp>
      <p:pic>
        <p:nvPicPr>
          <p:cNvPr id="6" name="Picture 5" descr="A picture containing indoor, building&#10;&#10;Description automatically generated">
            <a:extLst>
              <a:ext uri="{FF2B5EF4-FFF2-40B4-BE49-F238E27FC236}">
                <a16:creationId xmlns:a16="http://schemas.microsoft.com/office/drawing/2014/main" id="{DF1F0604-5F13-459E-BA6E-673387013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FC72A6E7-EEB3-4011-AFDE-5D01CF93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8CD93300-52E3-4A04-AB11-4E86A29B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06FC14-47D6-4ADA-A480-0F1AEAA72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350434"/>
              </p:ext>
            </p:extLst>
          </p:nvPr>
        </p:nvGraphicFramePr>
        <p:xfrm>
          <a:off x="4837278" y="2082800"/>
          <a:ext cx="7011589" cy="417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835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9928-7E9F-4876-AF7A-709208DB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" y="161926"/>
            <a:ext cx="11389360" cy="82391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9F1C37"/>
                </a:solidFill>
                <a:latin typeface="Arial Black" panose="020B0A04020102020204" pitchFamily="34" charset="0"/>
              </a:rPr>
              <a:t>REZNOR</a:t>
            </a:r>
            <a:r>
              <a:rPr lang="en-US" sz="4800" dirty="0"/>
              <a:t> Makes Your Choice Simple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1E7F0-62C2-46FD-828A-6A1E9E60E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92500" lnSpcReduction="20000"/>
          </a:bodyPr>
          <a:lstStyle/>
          <a:p>
            <a:endParaRPr lang="en-US" sz="2800" dirty="0">
              <a:solidFill>
                <a:srgbClr val="9F1C37"/>
              </a:solidFill>
            </a:endParaRPr>
          </a:p>
          <a:p>
            <a:r>
              <a:rPr lang="en-US" sz="2800" dirty="0">
                <a:solidFill>
                  <a:srgbClr val="9F1C37"/>
                </a:solidFill>
              </a:rPr>
              <a:t>Unique Features</a:t>
            </a:r>
          </a:p>
          <a:p>
            <a:endParaRPr lang="en-US" sz="2800" dirty="0">
              <a:solidFill>
                <a:srgbClr val="9F1C3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C85CF-08D6-42DE-9CDE-6E87B6D149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Easy to Install</a:t>
            </a:r>
          </a:p>
          <a:p>
            <a:pPr lvl="1"/>
            <a:r>
              <a:rPr lang="en-US" dirty="0"/>
              <a:t>Easy Access to Connections</a:t>
            </a:r>
          </a:p>
          <a:p>
            <a:pPr lvl="1"/>
            <a:r>
              <a:rPr lang="en-US" dirty="0"/>
              <a:t>Easy Access to Documentation</a:t>
            </a:r>
          </a:p>
          <a:p>
            <a:pPr lvl="1"/>
            <a:r>
              <a:rPr lang="en-US" dirty="0"/>
              <a:t>Multiple Unit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Easy to Maintain/Service</a:t>
            </a:r>
          </a:p>
          <a:p>
            <a:pPr lvl="1"/>
            <a:r>
              <a:rPr lang="en-US" dirty="0"/>
              <a:t>Quick &amp; Easy to Access Controls</a:t>
            </a:r>
          </a:p>
          <a:p>
            <a:pPr lvl="1"/>
            <a:r>
              <a:rPr lang="en-US" dirty="0"/>
              <a:t>Easy to Troubleshoot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Clean, Professional Look</a:t>
            </a:r>
          </a:p>
          <a:p>
            <a:pPr lvl="1"/>
            <a:r>
              <a:rPr lang="en-US" sz="2000" dirty="0"/>
              <a:t>Smooth Modern Design Features</a:t>
            </a:r>
          </a:p>
          <a:p>
            <a:pPr lvl="1"/>
            <a:r>
              <a:rPr lang="en-US" sz="2000" dirty="0"/>
              <a:t>Integrated Options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FEE6A4-E01F-4C5E-82DA-9B1469F67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b">
            <a:normAutofit fontScale="92500" lnSpcReduction="20000"/>
          </a:bodyPr>
          <a:lstStyle/>
          <a:p>
            <a:r>
              <a:rPr lang="en-US" sz="2800" dirty="0">
                <a:solidFill>
                  <a:srgbClr val="9F1C37"/>
                </a:solidFill>
              </a:rPr>
              <a:t>High Performance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BEBF5-EA45-4062-AA9D-FB1E688671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Reduced Installation Cost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Reduced Installation Materials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Reduced Installation Errors</a:t>
            </a:r>
          </a:p>
          <a:p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Reduced Downtime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Reduced Service Costs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Reduced Service Error</a:t>
            </a:r>
          </a:p>
          <a:p>
            <a:pPr>
              <a:spcBef>
                <a:spcPts val="0"/>
              </a:spcBef>
            </a:pPr>
            <a:endParaRPr lang="en-US" sz="12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Reduced Safety Incidents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Increased Owner Satisfaction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Increased Contractor Reputation</a:t>
            </a:r>
          </a:p>
        </p:txBody>
      </p:sp>
    </p:spTree>
    <p:extLst>
      <p:ext uri="{BB962C8B-B14F-4D97-AF65-F5344CB8AC3E}">
        <p14:creationId xmlns:p14="http://schemas.microsoft.com/office/powerpoint/2010/main" val="50260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5BE4ED79-1ECA-9284-AF82-1B6D15164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ox with a red and black logo&#10;&#10;Description automatically generated">
            <a:extLst>
              <a:ext uri="{FF2B5EF4-FFF2-40B4-BE49-F238E27FC236}">
                <a16:creationId xmlns:a16="http://schemas.microsoft.com/office/drawing/2014/main" id="{BD438B30-6481-6BF7-237C-21F60F412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20018" b="9749"/>
          <a:stretch/>
        </p:blipFill>
        <p:spPr>
          <a:xfrm>
            <a:off x="8069380" y="176794"/>
            <a:ext cx="2960484" cy="2123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E0F0A7-3D54-6B5E-DA5B-78C03DB2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811" y="480455"/>
            <a:ext cx="9009063" cy="8191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9F1C37"/>
                </a:solidFill>
                <a:latin typeface="Arial Black" panose="020B0A04020102020204" pitchFamily="34" charset="0"/>
              </a:rPr>
              <a:t>REZNOR</a:t>
            </a:r>
            <a:r>
              <a:rPr lang="en-US" sz="4800" dirty="0"/>
              <a:t> Advantages</a:t>
            </a:r>
          </a:p>
        </p:txBody>
      </p:sp>
      <p:sp>
        <p:nvSpPr>
          <p:cNvPr id="13" name="Google Shape;86;p4">
            <a:extLst>
              <a:ext uri="{FF2B5EF4-FFF2-40B4-BE49-F238E27FC236}">
                <a16:creationId xmlns:a16="http://schemas.microsoft.com/office/drawing/2014/main" id="{F1469C91-3FB8-0351-FA36-07B11C555F2E}"/>
              </a:ext>
            </a:extLst>
          </p:cNvPr>
          <p:cNvSpPr txBox="1">
            <a:spLocks/>
          </p:cNvSpPr>
          <p:nvPr/>
        </p:nvSpPr>
        <p:spPr>
          <a:xfrm>
            <a:off x="1162136" y="1299605"/>
            <a:ext cx="10515600" cy="35030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b="1" dirty="0">
                <a:solidFill>
                  <a:srgbClr val="256192"/>
                </a:solidFill>
                <a:latin typeface="Inter"/>
                <a:ea typeface="Inter"/>
                <a:cs typeface="Inter"/>
                <a:sym typeface="Inter"/>
              </a:rPr>
              <a:t>Warranty</a:t>
            </a:r>
            <a:endParaRPr lang="en-US" b="1" dirty="0">
              <a:solidFill>
                <a:srgbClr val="256192"/>
              </a:solidFill>
            </a:endParaRPr>
          </a:p>
          <a:p>
            <a:pPr lvl="1">
              <a:buClr>
                <a:schemeClr val="dk1"/>
              </a:buClr>
              <a:buSzPts val="2000"/>
            </a:pPr>
            <a:r>
              <a:rPr lang="en-US" dirty="0">
                <a:latin typeface="Inter"/>
                <a:cs typeface="Inter"/>
                <a:sym typeface="Inter"/>
              </a:rPr>
              <a:t>10-year heat exchanger warranty</a:t>
            </a:r>
            <a:endParaRPr lang="en-US" dirty="0">
              <a:latin typeface="Inter"/>
              <a:cs typeface="Inter"/>
            </a:endParaRPr>
          </a:p>
          <a:p>
            <a:pPr lvl="1">
              <a:buClr>
                <a:schemeClr val="dk1"/>
              </a:buClr>
              <a:buSzPts val="2000"/>
            </a:pPr>
            <a:r>
              <a:rPr lang="en-US" dirty="0">
                <a:latin typeface="Inter"/>
                <a:cs typeface="Inter"/>
                <a:sym typeface="Inter"/>
              </a:rPr>
              <a:t>5-year electrical &amp; mechanical parts</a:t>
            </a:r>
            <a:endParaRPr lang="en-US" dirty="0">
              <a:latin typeface="Inter"/>
              <a:cs typeface="Inter"/>
            </a:endParaRPr>
          </a:p>
          <a:p>
            <a:pPr lvl="1">
              <a:buClr>
                <a:schemeClr val="dk1"/>
              </a:buClr>
              <a:buSzPts val="2000"/>
            </a:pPr>
            <a:r>
              <a:rPr lang="en-US" dirty="0">
                <a:latin typeface="Inter"/>
                <a:cs typeface="Inter"/>
                <a:sym typeface="Inter"/>
              </a:rPr>
              <a:t>Non-prorated warranty for residential and commercial installations</a:t>
            </a:r>
            <a:endParaRPr lang="en-US" dirty="0">
              <a:latin typeface="Inter"/>
              <a:cs typeface="Inter"/>
            </a:endParaRPr>
          </a:p>
          <a:p>
            <a:pPr lvl="1">
              <a:buClr>
                <a:schemeClr val="dk1"/>
              </a:buClr>
              <a:buSzPts val="2000"/>
            </a:pPr>
            <a:r>
              <a:rPr lang="en-US" dirty="0">
                <a:latin typeface="Inter"/>
                <a:cs typeface="Inter"/>
                <a:sym typeface="Inter"/>
              </a:rPr>
              <a:t>Registration of warranty is not required</a:t>
            </a:r>
            <a:endParaRPr lang="en-US" dirty="0">
              <a:latin typeface="Inter"/>
              <a:cs typeface="Inter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b="1" dirty="0">
                <a:solidFill>
                  <a:srgbClr val="256192"/>
                </a:solidFill>
                <a:latin typeface="Inter"/>
                <a:cs typeface="Inter"/>
                <a:sym typeface="Inter"/>
              </a:rPr>
              <a:t>Other Advantages</a:t>
            </a:r>
          </a:p>
          <a:p>
            <a:pPr lvl="1">
              <a:buClr>
                <a:schemeClr val="dk1"/>
              </a:buClr>
              <a:buSzPts val="2000"/>
            </a:pPr>
            <a:r>
              <a:rPr lang="en-US" dirty="0">
                <a:latin typeface="Inter"/>
                <a:ea typeface="Inter"/>
                <a:cs typeface="Inter"/>
                <a:sym typeface="Inter"/>
              </a:rPr>
              <a:t>Highest efficiency unit heaters in its class 82-83% or 93% thermal efficiency </a:t>
            </a:r>
            <a:endParaRPr lang="en-US" dirty="0"/>
          </a:p>
          <a:p>
            <a:pPr lvl="1">
              <a:buClr>
                <a:schemeClr val="dk1"/>
              </a:buClr>
              <a:buSzPts val="2000"/>
            </a:pPr>
            <a:r>
              <a:rPr lang="en-US" dirty="0">
                <a:latin typeface="Inter"/>
                <a:ea typeface="Inter"/>
                <a:cs typeface="Inter"/>
                <a:sym typeface="Inter"/>
              </a:rPr>
              <a:t>Wi-Fi thermostat compatible with standard C-Terminal.</a:t>
            </a:r>
            <a:endParaRPr lang="en-US" dirty="0"/>
          </a:p>
          <a:p>
            <a:pPr lvl="1">
              <a:buClr>
                <a:schemeClr val="dk1"/>
              </a:buClr>
              <a:buSzPts val="2000"/>
            </a:pPr>
            <a:r>
              <a:rPr lang="en-US" dirty="0">
                <a:latin typeface="Inter"/>
                <a:ea typeface="Inter"/>
                <a:cs typeface="Inter"/>
                <a:sym typeface="Inter"/>
              </a:rPr>
              <a:t>Aesthetically pleasing modern cabinet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13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900E-EB09-4BFB-8C70-C7B936D3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778" y="1528560"/>
            <a:ext cx="9008444" cy="81878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6753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9C873-1032-4B15-BB48-3DBE33F7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Fast and Easy to Install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A243F6-CF99-4419-BCB9-CE4723146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333342"/>
              </p:ext>
            </p:extLst>
          </p:nvPr>
        </p:nvGraphicFramePr>
        <p:xfrm>
          <a:off x="838200" y="1328738"/>
          <a:ext cx="10515600" cy="441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85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4824-559D-49BB-8098-1AF89BAC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19" y="528320"/>
            <a:ext cx="6155141" cy="133083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/>
              <a:t>External Status Indicating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75749-EEC2-47FF-9556-21E8D5E48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846" y="2580183"/>
            <a:ext cx="3427001" cy="2001978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>
                <a:latin typeface="+mn-lt"/>
              </a:rPr>
              <a:t>Normal </a:t>
            </a:r>
            <a:r>
              <a:rPr lang="en-US" dirty="0"/>
              <a:t>O</a:t>
            </a:r>
            <a:r>
              <a:rPr lang="en-US" dirty="0">
                <a:latin typeface="+mn-lt"/>
              </a:rPr>
              <a:t>peration </a:t>
            </a:r>
            <a:r>
              <a:rPr lang="en-US" dirty="0"/>
              <a:t>I</a:t>
            </a:r>
            <a:r>
              <a:rPr lang="en-US" dirty="0">
                <a:latin typeface="+mn-lt"/>
              </a:rPr>
              <a:t>ndicated by Solid </a:t>
            </a:r>
            <a:r>
              <a:rPr lang="en-US" dirty="0"/>
              <a:t>G</a:t>
            </a:r>
            <a:r>
              <a:rPr lang="en-US" dirty="0">
                <a:latin typeface="+mn-lt"/>
              </a:rPr>
              <a:t>reen Light</a:t>
            </a:r>
          </a:p>
          <a:p>
            <a:r>
              <a:rPr lang="en-US" dirty="0">
                <a:latin typeface="+mn-lt"/>
              </a:rPr>
              <a:t>Flashing Green Light </a:t>
            </a:r>
            <a:r>
              <a:rPr lang="en-US" dirty="0"/>
              <a:t>I</a:t>
            </a:r>
            <a:r>
              <a:rPr lang="en-US" dirty="0">
                <a:latin typeface="+mn-lt"/>
              </a:rPr>
              <a:t>ndicates a Fault and Service is Required</a:t>
            </a:r>
          </a:p>
          <a:p>
            <a:r>
              <a:rPr lang="en-US" b="1" dirty="0">
                <a:latin typeface="+mn-lt"/>
              </a:rPr>
              <a:t>Visually </a:t>
            </a:r>
            <a:r>
              <a:rPr lang="en-US" b="1" dirty="0"/>
              <a:t>N</a:t>
            </a:r>
            <a:r>
              <a:rPr lang="en-US" b="1" dirty="0">
                <a:latin typeface="+mn-lt"/>
              </a:rPr>
              <a:t>otifies </a:t>
            </a:r>
            <a:r>
              <a:rPr lang="en-US" dirty="0"/>
              <a:t>owner </a:t>
            </a:r>
            <a:r>
              <a:rPr lang="en-US" dirty="0">
                <a:latin typeface="+mn-lt"/>
              </a:rPr>
              <a:t>of Issues</a:t>
            </a:r>
          </a:p>
        </p:txBody>
      </p:sp>
      <p:pic>
        <p:nvPicPr>
          <p:cNvPr id="8" name="Unit Heater Light">
            <a:hlinkClick r:id="" action="ppaction://media"/>
            <a:extLst>
              <a:ext uri="{FF2B5EF4-FFF2-40B4-BE49-F238E27FC236}">
                <a16:creationId xmlns:a16="http://schemas.microsoft.com/office/drawing/2014/main" id="{8AECD7F4-BB20-487E-89C8-9209B6B701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78950" y="3200197"/>
            <a:ext cx="5265354" cy="2961761"/>
          </a:xfrm>
          <a:prstGeom prst="rect">
            <a:avLst/>
          </a:prstGeom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0DC02E9-DB3F-4324-8A9D-B60B03CEC0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306" y="75028"/>
            <a:ext cx="4442642" cy="296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127;p8">
            <a:extLst>
              <a:ext uri="{FF2B5EF4-FFF2-40B4-BE49-F238E27FC236}">
                <a16:creationId xmlns:a16="http://schemas.microsoft.com/office/drawing/2014/main" id="{9D511B46-5C05-69D6-5301-FE446338D0B1}"/>
              </a:ext>
            </a:extLst>
          </p:cNvPr>
          <p:cNvSpPr/>
          <p:nvPr/>
        </p:nvSpPr>
        <p:spPr>
          <a:xfrm>
            <a:off x="10001467" y="2484018"/>
            <a:ext cx="601942" cy="483809"/>
          </a:xfrm>
          <a:prstGeom prst="ellipse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9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EE5A99-8E3C-451E-8574-7152EC1A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800" dirty="0"/>
              <a:t>Digital Error Code Display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79AB1-3E0A-4EE6-8B4D-1388FF87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92" y="2915457"/>
            <a:ext cx="4622800" cy="3077380"/>
          </a:xfrm>
          <a:solidFill>
            <a:schemeClr val="accent2">
              <a:lumMod val="85000"/>
            </a:schemeClr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en-US" sz="2200" dirty="0"/>
              <a:t>Quick and Easy Troubleshooting</a:t>
            </a:r>
          </a:p>
          <a:p>
            <a:r>
              <a:rPr lang="en-US" sz="2200" dirty="0"/>
              <a:t>Alphanumeric Digital Display (no more counting flash codes)</a:t>
            </a:r>
          </a:p>
          <a:p>
            <a:r>
              <a:rPr lang="en-US" sz="2200" b="1" dirty="0"/>
              <a:t>Minimizes Unit Downtime </a:t>
            </a:r>
            <a:r>
              <a:rPr lang="en-US" sz="2200" dirty="0"/>
              <a:t>by Providing the Repair Technician the Exact Fault Information</a:t>
            </a:r>
          </a:p>
          <a:p>
            <a:r>
              <a:rPr lang="en-US" sz="2200" dirty="0"/>
              <a:t>Inside door has all fault codes listed on wiring diagram</a:t>
            </a:r>
          </a:p>
          <a:p>
            <a:endParaRPr lang="en-US" sz="2200" dirty="0"/>
          </a:p>
        </p:txBody>
      </p:sp>
      <p:pic>
        <p:nvPicPr>
          <p:cNvPr id="3" name="Picture 2" descr="A picture containing indoor, appliance, cluttered&#10;&#10;Description automatically generated">
            <a:extLst>
              <a:ext uri="{FF2B5EF4-FFF2-40B4-BE49-F238E27FC236}">
                <a16:creationId xmlns:a16="http://schemas.microsoft.com/office/drawing/2014/main" id="{96484318-51B7-434E-8FD5-A1CFDCF911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3B1D50E-0CA6-4BFA-8695-4B4A84D3CF8D}"/>
              </a:ext>
            </a:extLst>
          </p:cNvPr>
          <p:cNvSpPr/>
          <p:nvPr/>
        </p:nvSpPr>
        <p:spPr>
          <a:xfrm>
            <a:off x="5974080" y="4084320"/>
            <a:ext cx="1168400" cy="1117600"/>
          </a:xfrm>
          <a:prstGeom prst="ellipse">
            <a:avLst/>
          </a:prstGeom>
          <a:noFill/>
          <a:ln w="114300">
            <a:solidFill>
              <a:srgbClr val="A80532"/>
            </a:solidFill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1168400"/>
                      <a:gd name="connsiteY0" fmla="*/ 558800 h 1117600"/>
                      <a:gd name="connsiteX1" fmla="*/ 584200 w 1168400"/>
                      <a:gd name="connsiteY1" fmla="*/ 0 h 1117600"/>
                      <a:gd name="connsiteX2" fmla="*/ 1168400 w 1168400"/>
                      <a:gd name="connsiteY2" fmla="*/ 558800 h 1117600"/>
                      <a:gd name="connsiteX3" fmla="*/ 584200 w 1168400"/>
                      <a:gd name="connsiteY3" fmla="*/ 1117600 h 1117600"/>
                      <a:gd name="connsiteX4" fmla="*/ 0 w 1168400"/>
                      <a:gd name="connsiteY4" fmla="*/ 55880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8400" h="1117600" extrusionOk="0">
                        <a:moveTo>
                          <a:pt x="0" y="558800"/>
                        </a:moveTo>
                        <a:cubicBezTo>
                          <a:pt x="-28312" y="216890"/>
                          <a:pt x="296327" y="-12625"/>
                          <a:pt x="584200" y="0"/>
                        </a:cubicBezTo>
                        <a:cubicBezTo>
                          <a:pt x="848617" y="32716"/>
                          <a:pt x="1216203" y="235919"/>
                          <a:pt x="1168400" y="558800"/>
                        </a:cubicBezTo>
                        <a:cubicBezTo>
                          <a:pt x="1159859" y="850388"/>
                          <a:pt x="896128" y="1150946"/>
                          <a:pt x="584200" y="1117600"/>
                        </a:cubicBezTo>
                        <a:cubicBezTo>
                          <a:pt x="303438" y="1059822"/>
                          <a:pt x="51599" y="863171"/>
                          <a:pt x="0" y="5588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3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9C873-1032-4B15-BB48-3DBE33F7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65126"/>
            <a:ext cx="11440160" cy="818782"/>
          </a:xfrm>
        </p:spPr>
        <p:txBody>
          <a:bodyPr>
            <a:normAutofit/>
          </a:bodyPr>
          <a:lstStyle/>
          <a:p>
            <a:r>
              <a:rPr lang="en-US" sz="4800" dirty="0"/>
              <a:t>Fast and Easy to Maintain or Service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A243F6-CF99-4419-BCB9-CE4723146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534734"/>
              </p:ext>
            </p:extLst>
          </p:nvPr>
        </p:nvGraphicFramePr>
        <p:xfrm>
          <a:off x="838200" y="1328738"/>
          <a:ext cx="10515600" cy="441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87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15E2-A896-4AFF-84E9-090C768E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0"/>
            <a:ext cx="2982262" cy="141211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/>
              <a:t>Hinged Service 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87138-DB22-4444-847A-CCE262D0B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175761"/>
            <a:ext cx="6897626" cy="2387600"/>
          </a:xfrm>
          <a:ln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b="1" i="1" u="sng" dirty="0">
                <a:latin typeface="+mn-lt"/>
              </a:rPr>
              <a:t>EASIER, FASTER, SAFER</a:t>
            </a:r>
          </a:p>
          <a:p>
            <a:r>
              <a:rPr lang="en-US" sz="1800" dirty="0">
                <a:latin typeface="+mn-lt"/>
              </a:rPr>
              <a:t>Easy Screwdriver ¼ Turn Latch​</a:t>
            </a:r>
          </a:p>
          <a:p>
            <a:r>
              <a:rPr lang="en-US" sz="1800" dirty="0">
                <a:latin typeface="+mn-lt"/>
              </a:rPr>
              <a:t>Hinged Design for Rapid Access</a:t>
            </a:r>
          </a:p>
          <a:p>
            <a:r>
              <a:rPr lang="en-US" sz="1800" dirty="0">
                <a:latin typeface="+mn-lt"/>
              </a:rPr>
              <a:t>Completely Removeable for Service in Tight Spaces​</a:t>
            </a:r>
          </a:p>
          <a:p>
            <a:r>
              <a:rPr lang="en-US" sz="1800" dirty="0">
                <a:latin typeface="+mn-lt"/>
              </a:rPr>
              <a:t>Safety Strap Attaches Door to Unit so it </a:t>
            </a:r>
            <a:r>
              <a:rPr lang="en-US" sz="1800" b="1" dirty="0">
                <a:latin typeface="+mn-lt"/>
              </a:rPr>
              <a:t>CAN’T</a:t>
            </a:r>
            <a:r>
              <a:rPr lang="en-US" sz="1800" dirty="0">
                <a:latin typeface="+mn-lt"/>
              </a:rPr>
              <a:t> Fall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63549-8F09-4C38-A415-1B64F95098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17575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970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9C873-1032-4B15-BB48-3DBE33F7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365126"/>
            <a:ext cx="11582400" cy="818782"/>
          </a:xfrm>
        </p:spPr>
        <p:txBody>
          <a:bodyPr>
            <a:normAutofit/>
          </a:bodyPr>
          <a:lstStyle/>
          <a:p>
            <a:r>
              <a:rPr lang="en-US" sz="4800" dirty="0"/>
              <a:t>Flexibility to Move Heat Where Needed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2E0359-A041-4605-A82F-A11F2674C095}"/>
              </a:ext>
            </a:extLst>
          </p:cNvPr>
          <p:cNvGrpSpPr/>
          <p:nvPr/>
        </p:nvGrpSpPr>
        <p:grpSpPr>
          <a:xfrm>
            <a:off x="838200" y="1289199"/>
            <a:ext cx="10515600" cy="4710400"/>
            <a:chOff x="838200" y="1289199"/>
            <a:chExt cx="10515600" cy="4710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F38374-5DC5-4F72-AE7E-E0D36CA178AD}"/>
                </a:ext>
              </a:extLst>
            </p:cNvPr>
            <p:cNvSpPr/>
            <p:nvPr/>
          </p:nvSpPr>
          <p:spPr>
            <a:xfrm>
              <a:off x="838200" y="1328738"/>
              <a:ext cx="10515600" cy="4418012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A1AE60C-C94F-4CC3-AC9A-1B4E304F5E05}"/>
                </a:ext>
              </a:extLst>
            </p:cNvPr>
            <p:cNvSpPr/>
            <p:nvPr/>
          </p:nvSpPr>
          <p:spPr>
            <a:xfrm>
              <a:off x="1557236" y="1289199"/>
              <a:ext cx="3350436" cy="3118334"/>
            </a:xfrm>
            <a:prstGeom prst="roundRect">
              <a:avLst>
                <a:gd name="adj" fmla="val 0"/>
              </a:avLst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F31D7C-B8C3-4268-8CC4-EF43BBC77C5A}"/>
                </a:ext>
              </a:extLst>
            </p:cNvPr>
            <p:cNvSpPr/>
            <p:nvPr/>
          </p:nvSpPr>
          <p:spPr>
            <a:xfrm>
              <a:off x="1237646" y="4614227"/>
              <a:ext cx="4167519" cy="1224597"/>
            </a:xfrm>
            <a:custGeom>
              <a:avLst/>
              <a:gdLst>
                <a:gd name="connsiteX0" fmla="*/ 0 w 4167519"/>
                <a:gd name="connsiteY0" fmla="*/ 0 h 1224597"/>
                <a:gd name="connsiteX1" fmla="*/ 4167519 w 4167519"/>
                <a:gd name="connsiteY1" fmla="*/ 0 h 1224597"/>
                <a:gd name="connsiteX2" fmla="*/ 4167519 w 4167519"/>
                <a:gd name="connsiteY2" fmla="*/ 1224597 h 1224597"/>
                <a:gd name="connsiteX3" fmla="*/ 0 w 4167519"/>
                <a:gd name="connsiteY3" fmla="*/ 1224597 h 1224597"/>
                <a:gd name="connsiteX4" fmla="*/ 0 w 4167519"/>
                <a:gd name="connsiteY4" fmla="*/ 0 h 122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7519" h="1224597">
                  <a:moveTo>
                    <a:pt x="0" y="0"/>
                  </a:moveTo>
                  <a:lnTo>
                    <a:pt x="4167519" y="0"/>
                  </a:lnTo>
                  <a:lnTo>
                    <a:pt x="4167519" y="1224597"/>
                  </a:lnTo>
                  <a:lnTo>
                    <a:pt x="0" y="12245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Horizontal Louvers standard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Vertical Louvers optional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CAC064-C250-4D02-A66C-DD7E5C9877D7}"/>
                </a:ext>
              </a:extLst>
            </p:cNvPr>
            <p:cNvSpPr/>
            <p:nvPr/>
          </p:nvSpPr>
          <p:spPr>
            <a:xfrm>
              <a:off x="6400152" y="4453450"/>
              <a:ext cx="4167519" cy="1546149"/>
            </a:xfrm>
            <a:custGeom>
              <a:avLst/>
              <a:gdLst>
                <a:gd name="connsiteX0" fmla="*/ 0 w 4167519"/>
                <a:gd name="connsiteY0" fmla="*/ 0 h 1546149"/>
                <a:gd name="connsiteX1" fmla="*/ 4167519 w 4167519"/>
                <a:gd name="connsiteY1" fmla="*/ 0 h 1546149"/>
                <a:gd name="connsiteX2" fmla="*/ 4167519 w 4167519"/>
                <a:gd name="connsiteY2" fmla="*/ 1546149 h 1546149"/>
                <a:gd name="connsiteX3" fmla="*/ 0 w 4167519"/>
                <a:gd name="connsiteY3" fmla="*/ 1546149 h 1546149"/>
                <a:gd name="connsiteX4" fmla="*/ 0 w 4167519"/>
                <a:gd name="connsiteY4" fmla="*/ 0 h 154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7519" h="1546149">
                  <a:moveTo>
                    <a:pt x="0" y="0"/>
                  </a:moveTo>
                  <a:lnTo>
                    <a:pt x="4167519" y="0"/>
                  </a:lnTo>
                  <a:lnTo>
                    <a:pt x="4167519" y="1546149"/>
                  </a:lnTo>
                  <a:lnTo>
                    <a:pt x="0" y="1546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Easily added Downturn Nozzles for partial vertical throw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30</a:t>
              </a:r>
              <a:r>
                <a:rPr lang="en-US" sz="1800" kern="1200" dirty="0">
                  <a:sym typeface="Symbol" panose="05050102010706020507" pitchFamily="18" charset="2"/>
                </a:rPr>
                <a:t> or 6</a:t>
              </a:r>
              <a:r>
                <a:rPr lang="en-US" sz="1800" kern="1200" dirty="0"/>
                <a:t>0</a:t>
              </a:r>
              <a:r>
                <a:rPr lang="en-US" sz="1800" kern="1200" dirty="0">
                  <a:sym typeface="Symbol" panose="05050102010706020507" pitchFamily="18" charset="2"/>
                </a:rPr>
                <a:t> downturn</a:t>
              </a:r>
              <a:endParaRPr lang="en-US" sz="1800" kern="1200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C94C022-CCB7-46BA-AC44-C297D8197D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165" y="1289199"/>
            <a:ext cx="6157494" cy="295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33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90FE3-FBD6-4F00-9577-2401F62B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444" y="0"/>
            <a:ext cx="9129111" cy="1330839"/>
          </a:xfrm>
        </p:spPr>
        <p:txBody>
          <a:bodyPr>
            <a:noAutofit/>
          </a:bodyPr>
          <a:lstStyle/>
          <a:p>
            <a:r>
              <a:rPr lang="en-US" sz="4800" dirty="0"/>
              <a:t>Integrated Downturn Nozzle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5BC3-F60B-4F53-96FB-0121FFD3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838960"/>
            <a:ext cx="5618480" cy="37633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Improved Heat Distribution Control</a:t>
            </a:r>
          </a:p>
          <a:p>
            <a:r>
              <a:rPr lang="en-US" dirty="0"/>
              <a:t>Nozzle Throws Heat towards Floor Closer to the Unit</a:t>
            </a:r>
          </a:p>
          <a:p>
            <a:r>
              <a:rPr lang="en-US" dirty="0"/>
              <a:t>Seamless Integration for High-quality Appearance​</a:t>
            </a:r>
          </a:p>
          <a:p>
            <a:r>
              <a:rPr lang="en-US" dirty="0"/>
              <a:t>Downturn Capabilities​</a:t>
            </a:r>
          </a:p>
          <a:p>
            <a:pPr lvl="1"/>
            <a:r>
              <a:rPr lang="en-US" sz="2000" dirty="0"/>
              <a:t>30</a:t>
            </a:r>
            <a:r>
              <a:rPr lang="en-US" sz="2000" dirty="0">
                <a:sym typeface="Symbol" panose="05050102010706020507" pitchFamily="18" charset="2"/>
              </a:rPr>
              <a:t></a:t>
            </a:r>
            <a:endParaRPr lang="en-US" sz="2000" dirty="0"/>
          </a:p>
          <a:p>
            <a:pPr lvl="1"/>
            <a:r>
              <a:rPr lang="en-US" sz="2000" dirty="0"/>
              <a:t>60</a:t>
            </a:r>
            <a:r>
              <a:rPr lang="en-US" sz="2000" dirty="0">
                <a:sym typeface="Symbol" panose="05050102010706020507" pitchFamily="18" charset="2"/>
              </a:rPr>
              <a:t>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Simply-installed</a:t>
            </a:r>
          </a:p>
          <a:p>
            <a:pPr lvl="1"/>
            <a:r>
              <a:rPr lang="en-US" sz="2000" dirty="0"/>
              <a:t>Modular Design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1A7588-16AB-4206-839E-0EC863DEB071}"/>
              </a:ext>
            </a:extLst>
          </p:cNvPr>
          <p:cNvGrpSpPr/>
          <p:nvPr/>
        </p:nvGrpSpPr>
        <p:grpSpPr>
          <a:xfrm>
            <a:off x="6096000" y="2146429"/>
            <a:ext cx="5801360" cy="2961038"/>
            <a:chOff x="5161280" y="1750534"/>
            <a:chExt cx="6736080" cy="339042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6C78469-1940-4BC5-8758-345A15085C37}"/>
                </a:ext>
              </a:extLst>
            </p:cNvPr>
            <p:cNvSpPr/>
            <p:nvPr/>
          </p:nvSpPr>
          <p:spPr>
            <a:xfrm>
              <a:off x="5161280" y="1750534"/>
              <a:ext cx="6736080" cy="3390426"/>
            </a:xfrm>
            <a:prstGeom prst="roundRect">
              <a:avLst/>
            </a:prstGeom>
            <a:solidFill>
              <a:srgbClr val="A8053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A7C8F9-584A-410C-961D-DDB0BDCB2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5457" y="1940439"/>
              <a:ext cx="6155141" cy="2950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4163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znor">
      <a:dk1>
        <a:srgbClr val="000000"/>
      </a:dk1>
      <a:lt1>
        <a:srgbClr val="FFFFFF"/>
      </a:lt1>
      <a:dk2>
        <a:srgbClr val="256192"/>
      </a:dk2>
      <a:lt2>
        <a:srgbClr val="F2F2F2"/>
      </a:lt2>
      <a:accent1>
        <a:srgbClr val="256192"/>
      </a:accent1>
      <a:accent2>
        <a:srgbClr val="FFFFFF"/>
      </a:accent2>
      <a:accent3>
        <a:srgbClr val="A80532"/>
      </a:accent3>
      <a:accent4>
        <a:srgbClr val="595959"/>
      </a:accent4>
      <a:accent5>
        <a:srgbClr val="BFBFBF"/>
      </a:accent5>
      <a:accent6>
        <a:srgbClr val="256192"/>
      </a:accent6>
      <a:hlink>
        <a:srgbClr val="BFBFBF"/>
      </a:hlink>
      <a:folHlink>
        <a:srgbClr val="A80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NGH Presentation Template" id="{701B2E37-57FB-4272-8C46-79B1EA74061E}" vid="{97F974D9-1E5A-4EA2-A96B-A8A322E2725D}"/>
    </a:ext>
  </a:extLst>
</a:theme>
</file>

<file path=ppt/theme/theme3.xml><?xml version="1.0" encoding="utf-8"?>
<a:theme xmlns:a="http://schemas.openxmlformats.org/drawingml/2006/main" name="Office Theme">
  <a:themeElements>
    <a:clrScheme name="Reznor">
      <a:dk1>
        <a:srgbClr val="000000"/>
      </a:dk1>
      <a:lt1>
        <a:srgbClr val="FFFFFF"/>
      </a:lt1>
      <a:dk2>
        <a:srgbClr val="256192"/>
      </a:dk2>
      <a:lt2>
        <a:srgbClr val="F2F2F2"/>
      </a:lt2>
      <a:accent1>
        <a:srgbClr val="256192"/>
      </a:accent1>
      <a:accent2>
        <a:srgbClr val="FFFFFF"/>
      </a:accent2>
      <a:accent3>
        <a:srgbClr val="A80532"/>
      </a:accent3>
      <a:accent4>
        <a:srgbClr val="595959"/>
      </a:accent4>
      <a:accent5>
        <a:srgbClr val="BFBFBF"/>
      </a:accent5>
      <a:accent6>
        <a:srgbClr val="256192"/>
      </a:accent6>
      <a:hlink>
        <a:srgbClr val="BFBFBF"/>
      </a:hlink>
      <a:folHlink>
        <a:srgbClr val="A80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E497CDB-53C6-4EC1-A8D5-2216DCE4E3DD}" vid="{79417F6C-5456-4EEA-ABCB-2EEC930741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5a18c2-b15a-4a3c-af86-1265d120af9d">
      <Terms xmlns="http://schemas.microsoft.com/office/infopath/2007/PartnerControls"/>
    </lcf76f155ced4ddcb4097134ff3c332f>
    <TaxCatchAll xmlns="a5426a41-3835-434a-8668-a8cff39bc9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6F26AE43D8C419EB91A8CC68B2033" ma:contentTypeVersion="18" ma:contentTypeDescription="Create a new document." ma:contentTypeScope="" ma:versionID="4bd1bf45d6aa1568874293f901d13b0b">
  <xsd:schema xmlns:xsd="http://www.w3.org/2001/XMLSchema" xmlns:xs="http://www.w3.org/2001/XMLSchema" xmlns:p="http://schemas.microsoft.com/office/2006/metadata/properties" xmlns:ns2="405a18c2-b15a-4a3c-af86-1265d120af9d" xmlns:ns3="a5426a41-3835-434a-8668-a8cff39bc9b0" targetNamespace="http://schemas.microsoft.com/office/2006/metadata/properties" ma:root="true" ma:fieldsID="9b2c203d296ebea5ff6068dddfe8a989" ns2:_="" ns3:_="">
    <xsd:import namespace="405a18c2-b15a-4a3c-af86-1265d120af9d"/>
    <xsd:import namespace="a5426a41-3835-434a-8668-a8cff39bc9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a18c2-b15a-4a3c-af86-1265d120a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1d7c1b6-22aa-4c88-807e-90de76e2ee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26a41-3835-434a-8668-a8cff39bc9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861b00-b5a1-477a-a2b5-b770648806c0}" ma:internalName="TaxCatchAll" ma:showField="CatchAllData" ma:web="a5426a41-3835-434a-8668-a8cff39bc9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0594D0-5034-45B4-9BEA-1FFF511C6F5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5a18c2-b15a-4a3c-af86-1265d120af9d"/>
    <ds:schemaRef ds:uri="http://schemas.microsoft.com/office/2006/documentManagement/types"/>
    <ds:schemaRef ds:uri="http://schemas.microsoft.com/office/infopath/2007/PartnerControls"/>
    <ds:schemaRef ds:uri="a5426a41-3835-434a-8668-a8cff39bc9b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250356-9F6F-45D4-BDF4-4BDAD7B659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39BC1-D52E-49DC-B180-C4F9CA133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a18c2-b15a-4a3c-af86-1265d120af9d"/>
    <ds:schemaRef ds:uri="a5426a41-3835-434a-8668-a8cff39bc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17140</TotalTime>
  <Words>1233</Words>
  <Application>Microsoft Office PowerPoint</Application>
  <PresentationFormat>Widescreen</PresentationFormat>
  <Paragraphs>291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Symbol</vt:lpstr>
      <vt:lpstr>Arial Nova</vt:lpstr>
      <vt:lpstr>Inter</vt:lpstr>
      <vt:lpstr>Calibri</vt:lpstr>
      <vt:lpstr>Segoe UI</vt:lpstr>
      <vt:lpstr>Wingdings</vt:lpstr>
      <vt:lpstr>Arial</vt:lpstr>
      <vt:lpstr>Calibri Light</vt:lpstr>
      <vt:lpstr>Arial Black</vt:lpstr>
      <vt:lpstr>Office Theme</vt:lpstr>
      <vt:lpstr>Office Theme</vt:lpstr>
      <vt:lpstr>Office Theme</vt:lpstr>
      <vt:lpstr>Gas Unit Heater Portfolio</vt:lpstr>
      <vt:lpstr>About REZNOR</vt:lpstr>
      <vt:lpstr>Fast and Easy to Install</vt:lpstr>
      <vt:lpstr>External Status Indicating LED</vt:lpstr>
      <vt:lpstr>Digital Error Code Display</vt:lpstr>
      <vt:lpstr>Fast and Easy to Maintain or Service</vt:lpstr>
      <vt:lpstr>Hinged Service Door</vt:lpstr>
      <vt:lpstr>Flexibility to Move Heat Where Needed</vt:lpstr>
      <vt:lpstr>Integrated Downturn Nozzle</vt:lpstr>
      <vt:lpstr>Professional Modern Styling</vt:lpstr>
      <vt:lpstr>PowerPoint Presentation</vt:lpstr>
      <vt:lpstr>Future Unit Heater Product Line-Up</vt:lpstr>
      <vt:lpstr>PowerPoint Presentation</vt:lpstr>
      <vt:lpstr>Unit Heater Simplification</vt:lpstr>
      <vt:lpstr>UEZ</vt:lpstr>
      <vt:lpstr>UEZ Key Technical Specifications</vt:lpstr>
      <vt:lpstr>UDXC/UBXC</vt:lpstr>
      <vt:lpstr>UDXC/UBXC – SC1 Separated Combustion Kit</vt:lpstr>
      <vt:lpstr>UDXC Key Technical Specifications</vt:lpstr>
      <vt:lpstr>UBXC Key Technical Specifications</vt:lpstr>
      <vt:lpstr>Highly Customizable Controls</vt:lpstr>
      <vt:lpstr>Tailored Performance for All Needs</vt:lpstr>
      <vt:lpstr>REZNOR Makes Your Choice Simple</vt:lpstr>
      <vt:lpstr>REZNOR Advantages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JohnM</dc:creator>
  <cp:lastModifiedBy>Madonna Courtney</cp:lastModifiedBy>
  <cp:revision>104</cp:revision>
  <dcterms:created xsi:type="dcterms:W3CDTF">2019-05-07T18:24:19Z</dcterms:created>
  <dcterms:modified xsi:type="dcterms:W3CDTF">2024-02-07T03:44:55Z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0x010100BE86F26AE43D8C419EB91A8CC68B2033</vt:lpwstr>
  </property>
  <property fmtid="{D5CDD505-2E9C-101B-9397-08002B2CF9AE}" pid="3" name="MediaServiceImageTags">
    <vt:lpwstr/>
  </property>
</Properties>
</file>